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9" r:id="rId4"/>
    <p:sldId id="266" r:id="rId5"/>
    <p:sldId id="265" r:id="rId6"/>
    <p:sldId id="267" r:id="rId7"/>
    <p:sldId id="268" r:id="rId8"/>
    <p:sldId id="260" r:id="rId9"/>
    <p:sldId id="269" r:id="rId10"/>
    <p:sldId id="270" r:id="rId11"/>
    <p:sldId id="271" r:id="rId12"/>
    <p:sldId id="272" r:id="rId13"/>
    <p:sldId id="273" r:id="rId14"/>
    <p:sldId id="261" r:id="rId15"/>
    <p:sldId id="277" r:id="rId16"/>
    <p:sldId id="275" r:id="rId17"/>
    <p:sldId id="276" r:id="rId18"/>
    <p:sldId id="274" r:id="rId19"/>
    <p:sldId id="262" r:id="rId20"/>
    <p:sldId id="278" r:id="rId21"/>
    <p:sldId id="279" r:id="rId22"/>
    <p:sldId id="280" r:id="rId23"/>
    <p:sldId id="281"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586" autoAdjust="0"/>
  </p:normalViewPr>
  <p:slideViewPr>
    <p:cSldViewPr>
      <p:cViewPr varScale="1">
        <p:scale>
          <a:sx n="79" d="100"/>
          <a:sy n="79" d="100"/>
        </p:scale>
        <p:origin x="-1620" y="-90"/>
      </p:cViewPr>
      <p:guideLst>
        <p:guide orient="horz" pos="2160"/>
        <p:guide pos="2880"/>
      </p:guideLst>
    </p:cSldViewPr>
  </p:slideViewPr>
  <p:outlineViewPr>
    <p:cViewPr>
      <p:scale>
        <a:sx n="33" d="100"/>
        <a:sy n="33" d="100"/>
      </p:scale>
      <p:origin x="0" y="1842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97C01D8-5D08-4315-A5F4-93492F5C1057}" type="datetimeFigureOut">
              <a:rPr lang="ru-RU" smtClean="0"/>
              <a:t>31.03.2018</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E2589E8-339B-4D61-AD3B-5824D9A8596A}"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97C01D8-5D08-4315-A5F4-93492F5C1057}" type="datetimeFigureOut">
              <a:rPr lang="ru-RU" smtClean="0"/>
              <a:t>31.03.2018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E2589E8-339B-4D61-AD3B-5824D9A8596A}"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697C01D8-5D08-4315-A5F4-93492F5C1057}" type="datetimeFigureOut">
              <a:rPr lang="ru-RU" smtClean="0"/>
              <a:t>31.03.2018</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E2589E8-339B-4D61-AD3B-5824D9A8596A}"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97C01D8-5D08-4315-A5F4-93492F5C1057}" type="datetimeFigureOut">
              <a:rPr lang="ru-RU" smtClean="0"/>
              <a:t>31.03.2018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E2589E8-339B-4D61-AD3B-5824D9A8596A}"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97C01D8-5D08-4315-A5F4-93492F5C1057}" type="datetimeFigureOut">
              <a:rPr lang="ru-RU" smtClean="0"/>
              <a:t>31.03.2018</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BE2589E8-339B-4D61-AD3B-5824D9A8596A}"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97C01D8-5D08-4315-A5F4-93492F5C1057}" type="datetimeFigureOut">
              <a:rPr lang="ru-RU" smtClean="0"/>
              <a:t>31.03.2018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E2589E8-339B-4D61-AD3B-5824D9A8596A}"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697C01D8-5D08-4315-A5F4-93492F5C1057}" type="datetimeFigureOut">
              <a:rPr lang="ru-RU" smtClean="0"/>
              <a:t>31.03.2018</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E2589E8-339B-4D61-AD3B-5824D9A8596A}"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697C01D8-5D08-4315-A5F4-93492F5C1057}" type="datetimeFigureOut">
              <a:rPr lang="ru-RU" smtClean="0"/>
              <a:t>31.03.2018</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E2589E8-339B-4D61-AD3B-5824D9A8596A}"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697C01D8-5D08-4315-A5F4-93492F5C1057}" type="datetimeFigureOut">
              <a:rPr lang="ru-RU" smtClean="0"/>
              <a:t>31.03.2018</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BE2589E8-339B-4D61-AD3B-5824D9A8596A}"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97C01D8-5D08-4315-A5F4-93492F5C1057}" type="datetimeFigureOut">
              <a:rPr lang="ru-RU" smtClean="0"/>
              <a:t>31.03.2018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E2589E8-339B-4D61-AD3B-5824D9A8596A}"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697C01D8-5D08-4315-A5F4-93492F5C1057}" type="datetimeFigureOut">
              <a:rPr lang="ru-RU" smtClean="0"/>
              <a:t>31.03.2018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E2589E8-339B-4D61-AD3B-5824D9A8596A}" type="slidenum">
              <a:rPr lang="ru-RU" smtClean="0"/>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97C01D8-5D08-4315-A5F4-93492F5C1057}" type="datetimeFigureOut">
              <a:rPr lang="ru-RU" smtClean="0"/>
              <a:t>31.03.2018</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E2589E8-339B-4D61-AD3B-5824D9A8596A}"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131840" y="404664"/>
            <a:ext cx="5340428" cy="2996904"/>
          </a:xfrm>
        </p:spPr>
        <p:txBody>
          <a:bodyPr>
            <a:normAutofit/>
          </a:bodyPr>
          <a:lstStyle/>
          <a:p>
            <a:r>
              <a:rPr lang="ru-RU" dirty="0"/>
              <a:t>Представление вариантов заданий </a:t>
            </a:r>
            <a:r>
              <a:rPr lang="ru-RU" dirty="0" smtClean="0"/>
              <a:t>ЕГЭ №26</a:t>
            </a:r>
            <a:r>
              <a:rPr lang="en-US" dirty="0" smtClean="0"/>
              <a:t>: </a:t>
            </a:r>
            <a:r>
              <a:rPr lang="ru-RU" dirty="0" smtClean="0"/>
              <a:t>стратегия игр</a:t>
            </a:r>
            <a:endParaRPr lang="ru-RU" dirty="0"/>
          </a:p>
        </p:txBody>
      </p:sp>
      <p:sp>
        <p:nvSpPr>
          <p:cNvPr id="3" name="Подзаголовок 2"/>
          <p:cNvSpPr>
            <a:spLocks noGrp="1"/>
          </p:cNvSpPr>
          <p:nvPr>
            <p:ph type="subTitle" idx="1"/>
          </p:nvPr>
        </p:nvSpPr>
        <p:spPr/>
        <p:txBody>
          <a:bodyPr/>
          <a:lstStyle/>
          <a:p>
            <a:r>
              <a:rPr lang="ru-RU" dirty="0" smtClean="0"/>
              <a:t>Кетова Валерия Дмитриевна</a:t>
            </a:r>
          </a:p>
          <a:p>
            <a:r>
              <a:rPr lang="ru-RU" dirty="0" smtClean="0"/>
              <a:t>МАОУ «Школа бизнеса и предпринимательства» г. Перми</a:t>
            </a:r>
            <a:endParaRPr lang="ru-RU" dirty="0"/>
          </a:p>
        </p:txBody>
      </p:sp>
    </p:spTree>
    <p:extLst>
      <p:ext uri="{BB962C8B-B14F-4D97-AF65-F5344CB8AC3E}">
        <p14:creationId xmlns:p14="http://schemas.microsoft.com/office/powerpoint/2010/main" val="40312887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798074"/>
            <a:ext cx="7776864" cy="5472608"/>
          </a:xfrm>
        </p:spPr>
        <p:txBody>
          <a:bodyPr>
            <a:noAutofit/>
          </a:bodyPr>
          <a:lstStyle/>
          <a:p>
            <a:pPr marL="0" lvl="0" indent="0" algn="just">
              <a:buNone/>
            </a:pPr>
            <a:r>
              <a:rPr lang="ru-RU" sz="2000" dirty="0" smtClean="0"/>
              <a:t>Схема задачи:</a:t>
            </a:r>
          </a:p>
          <a:p>
            <a:pPr marL="0" lvl="0" indent="0" algn="just">
              <a:buNone/>
            </a:pPr>
            <a:r>
              <a:rPr lang="ru-RU" sz="2000" dirty="0" smtClean="0"/>
              <a:t>(х+1;</a:t>
            </a:r>
            <a:r>
              <a:rPr lang="en-US" sz="2000" dirty="0" smtClean="0"/>
              <a:t>y)  (x;y+1)  (2*</a:t>
            </a:r>
            <a:r>
              <a:rPr lang="en-US" sz="2000" dirty="0" err="1" smtClean="0"/>
              <a:t>x;y</a:t>
            </a:r>
            <a:r>
              <a:rPr lang="en-US" sz="2000" dirty="0" smtClean="0"/>
              <a:t>)  (x;2*y)</a:t>
            </a:r>
          </a:p>
          <a:p>
            <a:pPr marL="0" lvl="0" indent="0" algn="just">
              <a:buNone/>
            </a:pPr>
            <a:r>
              <a:rPr lang="ru-RU" sz="2000" dirty="0" smtClean="0"/>
              <a:t>Начало </a:t>
            </a:r>
            <a:r>
              <a:rPr lang="en-US" sz="2000" dirty="0" smtClean="0"/>
              <a:t>(4;S)   </a:t>
            </a:r>
            <a:r>
              <a:rPr lang="ru-RU" sz="2000" dirty="0" smtClean="0"/>
              <a:t>         </a:t>
            </a:r>
            <a:r>
              <a:rPr lang="en-US" sz="2000" dirty="0" smtClean="0"/>
              <a:t>   </a:t>
            </a:r>
            <a:r>
              <a:rPr lang="ru-RU" sz="2000" dirty="0" smtClean="0"/>
              <a:t>Окончание </a:t>
            </a:r>
            <a:r>
              <a:rPr lang="en-US" sz="2000" dirty="0" smtClean="0"/>
              <a:t> </a:t>
            </a:r>
            <a:r>
              <a:rPr lang="en-US" sz="2000" dirty="0" err="1" smtClean="0"/>
              <a:t>x+y</a:t>
            </a:r>
            <a:r>
              <a:rPr lang="en-US" sz="2000" dirty="0" smtClean="0"/>
              <a:t>&gt;=47</a:t>
            </a:r>
          </a:p>
          <a:p>
            <a:pPr marL="0" lvl="0" indent="0" algn="just">
              <a:buNone/>
            </a:pPr>
            <a:r>
              <a:rPr lang="ru-RU" sz="2000" dirty="0" smtClean="0"/>
              <a:t>1Б. Ваня выигрывает первым ходом. </a:t>
            </a:r>
          </a:p>
          <a:p>
            <a:pPr marL="0" lvl="0" indent="0" algn="just">
              <a:buNone/>
            </a:pPr>
            <a:r>
              <a:rPr lang="ru-RU" sz="2000" dirty="0" smtClean="0"/>
              <a:t>Петя должен попасть любым ходом в те позиции, где он не выигрывает, а следующий ход приводит к выигрышу. У Пети не должно быть возможности попасть никуда больше.</a:t>
            </a:r>
          </a:p>
          <a:p>
            <a:pPr marL="0" lvl="0" indent="0" algn="just">
              <a:buNone/>
            </a:pPr>
            <a:r>
              <a:rPr lang="ru-RU" sz="2000" b="1" dirty="0" smtClean="0"/>
              <a:t>Меняем 1А. </a:t>
            </a:r>
            <a:r>
              <a:rPr lang="ru-RU" sz="2000" dirty="0" smtClean="0"/>
              <a:t>Это позиции: </a:t>
            </a:r>
          </a:p>
          <a:p>
            <a:pPr algn="just"/>
            <a:r>
              <a:rPr lang="ru-RU" sz="3200" dirty="0" smtClean="0"/>
              <a:t>(4;22…42)</a:t>
            </a:r>
          </a:p>
          <a:p>
            <a:pPr algn="just"/>
            <a:r>
              <a:rPr lang="ru-RU" sz="3200" dirty="0" smtClean="0"/>
              <a:t>(5</a:t>
            </a:r>
            <a:r>
              <a:rPr lang="en-US" sz="3200" dirty="0" smtClean="0"/>
              <a:t>;</a:t>
            </a:r>
            <a:r>
              <a:rPr lang="ru-RU" sz="3200" dirty="0" smtClean="0"/>
              <a:t>21…41</a:t>
            </a:r>
            <a:r>
              <a:rPr lang="en-US" sz="3200" dirty="0" smtClean="0"/>
              <a:t>)</a:t>
            </a:r>
            <a:r>
              <a:rPr lang="ru-RU" sz="3200" dirty="0" smtClean="0"/>
              <a:t>  </a:t>
            </a:r>
          </a:p>
          <a:p>
            <a:pPr algn="just"/>
            <a:r>
              <a:rPr lang="ru-RU" sz="3200" dirty="0" smtClean="0"/>
              <a:t>(8;20…38)</a:t>
            </a:r>
            <a:r>
              <a:rPr lang="en-US" sz="3200" dirty="0" smtClean="0"/>
              <a:t> </a:t>
            </a:r>
            <a:endParaRPr lang="ru-RU" sz="3200" dirty="0" smtClean="0"/>
          </a:p>
          <a:p>
            <a:pPr marL="0" indent="0" algn="just">
              <a:buNone/>
            </a:pPr>
            <a:r>
              <a:rPr lang="ru-RU" sz="2000" dirty="0" smtClean="0"/>
              <a:t>Искомая позиция (4;21). Из нее попадаем в первую и вторую группу позиций. В других позициях попадаем в не перечисленные позиции.</a:t>
            </a:r>
          </a:p>
          <a:p>
            <a:pPr marL="0" indent="0" algn="just">
              <a:buNone/>
            </a:pPr>
            <a:r>
              <a:rPr lang="ru-RU" sz="2000" dirty="0" smtClean="0"/>
              <a:t>Ответ: 21</a:t>
            </a:r>
          </a:p>
          <a:p>
            <a:pPr marL="0" lvl="0" indent="0" algn="just">
              <a:buNone/>
            </a:pPr>
            <a:endParaRPr lang="ru-RU" sz="2000" dirty="0"/>
          </a:p>
        </p:txBody>
      </p:sp>
      <p:sp>
        <p:nvSpPr>
          <p:cNvPr id="11" name="Заголовок 1"/>
          <p:cNvSpPr txBox="1">
            <a:spLocks/>
          </p:cNvSpPr>
          <p:nvPr/>
        </p:nvSpPr>
        <p:spPr>
          <a:xfrm>
            <a:off x="251520" y="99738"/>
            <a:ext cx="7239000" cy="698336"/>
          </a:xfrm>
          <a:prstGeom prst="rect">
            <a:avLst/>
          </a:prstGeom>
        </p:spPr>
        <p:txBody>
          <a:bodyPr vert="horz" lIns="45720" tIns="0" rIns="45720" bIns="0" anchor="b"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r>
              <a:rPr lang="ru-RU" dirty="0" smtClean="0"/>
              <a:t>2 кучи камней (№30)</a:t>
            </a:r>
            <a:endParaRPr lang="ru-RU" dirty="0"/>
          </a:p>
        </p:txBody>
      </p:sp>
    </p:spTree>
    <p:extLst>
      <p:ext uri="{BB962C8B-B14F-4D97-AF65-F5344CB8AC3E}">
        <p14:creationId xmlns:p14="http://schemas.microsoft.com/office/powerpoint/2010/main" val="24935869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798074"/>
            <a:ext cx="7776864" cy="5472608"/>
          </a:xfrm>
        </p:spPr>
        <p:txBody>
          <a:bodyPr>
            <a:noAutofit/>
          </a:bodyPr>
          <a:lstStyle/>
          <a:p>
            <a:pPr marL="0" lvl="0" indent="0" algn="just">
              <a:buNone/>
            </a:pPr>
            <a:r>
              <a:rPr lang="ru-RU" sz="2000" dirty="0" smtClean="0"/>
              <a:t>Схема задачи:</a:t>
            </a:r>
          </a:p>
          <a:p>
            <a:pPr marL="0" lvl="0" indent="0" algn="just">
              <a:buNone/>
            </a:pPr>
            <a:r>
              <a:rPr lang="ru-RU" sz="2000" dirty="0" smtClean="0"/>
              <a:t>(х+1;</a:t>
            </a:r>
            <a:r>
              <a:rPr lang="en-US" sz="2000" dirty="0" smtClean="0"/>
              <a:t>y)  (x;y+1)  (2*</a:t>
            </a:r>
            <a:r>
              <a:rPr lang="en-US" sz="2000" dirty="0" err="1" smtClean="0"/>
              <a:t>x;y</a:t>
            </a:r>
            <a:r>
              <a:rPr lang="en-US" sz="2000" dirty="0" smtClean="0"/>
              <a:t>)  (x;2*y)</a:t>
            </a:r>
          </a:p>
          <a:p>
            <a:pPr marL="0" lvl="0" indent="0" algn="just">
              <a:buNone/>
            </a:pPr>
            <a:r>
              <a:rPr lang="ru-RU" sz="2000" dirty="0" smtClean="0"/>
              <a:t>Начало </a:t>
            </a:r>
            <a:r>
              <a:rPr lang="en-US" sz="2000" dirty="0" smtClean="0"/>
              <a:t>(4;S)   </a:t>
            </a:r>
            <a:r>
              <a:rPr lang="ru-RU" sz="2000" dirty="0" smtClean="0"/>
              <a:t>         </a:t>
            </a:r>
            <a:r>
              <a:rPr lang="en-US" sz="2000" dirty="0" smtClean="0"/>
              <a:t>   </a:t>
            </a:r>
            <a:r>
              <a:rPr lang="ru-RU" sz="2000" dirty="0" smtClean="0"/>
              <a:t>Окончание </a:t>
            </a:r>
            <a:r>
              <a:rPr lang="en-US" sz="2000" dirty="0" smtClean="0"/>
              <a:t> </a:t>
            </a:r>
            <a:r>
              <a:rPr lang="en-US" sz="2000" dirty="0" err="1" smtClean="0"/>
              <a:t>x+y</a:t>
            </a:r>
            <a:r>
              <a:rPr lang="en-US" sz="2000" dirty="0" smtClean="0"/>
              <a:t>&gt;=47</a:t>
            </a:r>
          </a:p>
          <a:p>
            <a:pPr marL="0" lvl="0" indent="0" algn="just">
              <a:buNone/>
            </a:pPr>
            <a:endParaRPr lang="ru-RU" sz="2000" dirty="0" smtClean="0"/>
          </a:p>
          <a:p>
            <a:pPr marL="0" lvl="0" indent="0" algn="just">
              <a:buNone/>
            </a:pPr>
            <a:endParaRPr lang="ru-RU" sz="2000" dirty="0"/>
          </a:p>
          <a:p>
            <a:pPr marL="0" lvl="0" indent="0" algn="just">
              <a:buNone/>
            </a:pPr>
            <a:r>
              <a:rPr lang="ru-RU" sz="2000" dirty="0" smtClean="0"/>
              <a:t>2. Петя выигрывает вторым ходом. (Одно значение) </a:t>
            </a:r>
          </a:p>
          <a:p>
            <a:pPr marL="0" lvl="0" indent="0" algn="just">
              <a:buNone/>
            </a:pPr>
            <a:r>
              <a:rPr lang="ru-RU" sz="2000" dirty="0" smtClean="0"/>
              <a:t>Петя должен попасть одним из своих ходов в позицию (4;21).</a:t>
            </a:r>
          </a:p>
          <a:p>
            <a:pPr marL="0" lvl="0" indent="0" algn="just">
              <a:buNone/>
            </a:pPr>
            <a:r>
              <a:rPr lang="ru-RU" sz="2000" dirty="0" smtClean="0"/>
              <a:t>Очевидно, что это позиция (4;20).</a:t>
            </a:r>
          </a:p>
          <a:p>
            <a:pPr marL="0" indent="0" algn="just">
              <a:buNone/>
            </a:pPr>
            <a:r>
              <a:rPr lang="ru-RU" sz="3200" dirty="0" smtClean="0"/>
              <a:t>НО! </a:t>
            </a:r>
            <a:r>
              <a:rPr lang="ru-RU" sz="2000" dirty="0" smtClean="0"/>
              <a:t>Теперь задание 1А будет выполняться на третьем ходе и надо рассмотреть не только позиции, начинающиеся с 4, 5, и 8, но и с 6,9,10,16. </a:t>
            </a:r>
          </a:p>
          <a:p>
            <a:pPr marL="0" lvl="0" indent="0" algn="just">
              <a:buNone/>
            </a:pPr>
            <a:endParaRPr lang="ru-RU" sz="2000" dirty="0"/>
          </a:p>
        </p:txBody>
      </p:sp>
      <p:sp>
        <p:nvSpPr>
          <p:cNvPr id="11" name="Заголовок 1"/>
          <p:cNvSpPr txBox="1">
            <a:spLocks/>
          </p:cNvSpPr>
          <p:nvPr/>
        </p:nvSpPr>
        <p:spPr>
          <a:xfrm>
            <a:off x="251520" y="99738"/>
            <a:ext cx="7239000" cy="698336"/>
          </a:xfrm>
          <a:prstGeom prst="rect">
            <a:avLst/>
          </a:prstGeom>
        </p:spPr>
        <p:txBody>
          <a:bodyPr vert="horz" lIns="45720" tIns="0" rIns="45720" bIns="0" anchor="b"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r>
              <a:rPr lang="ru-RU" dirty="0" smtClean="0"/>
              <a:t>2 кучи камней (№30)</a:t>
            </a:r>
            <a:endParaRPr lang="ru-RU" dirty="0"/>
          </a:p>
        </p:txBody>
      </p:sp>
    </p:spTree>
    <p:extLst>
      <p:ext uri="{BB962C8B-B14F-4D97-AF65-F5344CB8AC3E}">
        <p14:creationId xmlns:p14="http://schemas.microsoft.com/office/powerpoint/2010/main" val="753382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798074"/>
            <a:ext cx="7776864" cy="5472608"/>
          </a:xfrm>
        </p:spPr>
        <p:txBody>
          <a:bodyPr>
            <a:noAutofit/>
          </a:bodyPr>
          <a:lstStyle/>
          <a:p>
            <a:pPr marL="0" lvl="0" indent="0" algn="just">
              <a:buNone/>
            </a:pPr>
            <a:r>
              <a:rPr lang="ru-RU" sz="2000" dirty="0" smtClean="0"/>
              <a:t>Схема задачи:</a:t>
            </a:r>
          </a:p>
          <a:p>
            <a:pPr marL="0" lvl="0" indent="0" algn="just">
              <a:buNone/>
            </a:pPr>
            <a:r>
              <a:rPr lang="ru-RU" sz="2000" dirty="0" smtClean="0"/>
              <a:t>(х+1;</a:t>
            </a:r>
            <a:r>
              <a:rPr lang="en-US" sz="2000" dirty="0" smtClean="0"/>
              <a:t>y)  (x;y+1)  (2*</a:t>
            </a:r>
            <a:r>
              <a:rPr lang="en-US" sz="2000" dirty="0" err="1" smtClean="0"/>
              <a:t>x;y</a:t>
            </a:r>
            <a:r>
              <a:rPr lang="en-US" sz="2000" dirty="0" smtClean="0"/>
              <a:t>)  (x;2*y)</a:t>
            </a:r>
          </a:p>
          <a:p>
            <a:pPr marL="0" lvl="0" indent="0" algn="just">
              <a:buNone/>
            </a:pPr>
            <a:r>
              <a:rPr lang="ru-RU" sz="2000" dirty="0" smtClean="0"/>
              <a:t>Начало </a:t>
            </a:r>
            <a:r>
              <a:rPr lang="en-US" sz="2000" dirty="0" smtClean="0"/>
              <a:t>(4;S)   </a:t>
            </a:r>
            <a:r>
              <a:rPr lang="ru-RU" sz="2000" dirty="0" smtClean="0"/>
              <a:t>         </a:t>
            </a:r>
            <a:r>
              <a:rPr lang="en-US" sz="2000" dirty="0" smtClean="0"/>
              <a:t>   </a:t>
            </a:r>
            <a:r>
              <a:rPr lang="ru-RU" sz="2000" dirty="0" smtClean="0"/>
              <a:t>Окончание </a:t>
            </a:r>
            <a:r>
              <a:rPr lang="en-US" sz="2000" dirty="0" smtClean="0"/>
              <a:t> </a:t>
            </a:r>
            <a:r>
              <a:rPr lang="en-US" sz="2000" dirty="0" err="1" smtClean="0"/>
              <a:t>x+y</a:t>
            </a:r>
            <a:r>
              <a:rPr lang="en-US" sz="2000" dirty="0" smtClean="0"/>
              <a:t>&gt;=47</a:t>
            </a:r>
          </a:p>
          <a:p>
            <a:pPr marL="0" lvl="0" indent="0" algn="just">
              <a:buNone/>
            </a:pPr>
            <a:r>
              <a:rPr lang="ru-RU" sz="2000" b="1" dirty="0" smtClean="0"/>
              <a:t>Снова меняем 1А</a:t>
            </a:r>
            <a:r>
              <a:rPr lang="ru-RU" sz="2000" dirty="0" smtClean="0"/>
              <a:t>. Это позиции: </a:t>
            </a:r>
          </a:p>
          <a:p>
            <a:pPr algn="just"/>
            <a:r>
              <a:rPr lang="ru-RU" sz="2000" dirty="0" smtClean="0"/>
              <a:t>(4;22…42)</a:t>
            </a:r>
          </a:p>
          <a:p>
            <a:pPr algn="just"/>
            <a:r>
              <a:rPr lang="ru-RU" sz="2000" dirty="0" smtClean="0"/>
              <a:t>(5</a:t>
            </a:r>
            <a:r>
              <a:rPr lang="en-US" sz="2000" dirty="0" smtClean="0"/>
              <a:t>;</a:t>
            </a:r>
            <a:r>
              <a:rPr lang="ru-RU" sz="2000" dirty="0" smtClean="0"/>
              <a:t>21…41</a:t>
            </a:r>
            <a:r>
              <a:rPr lang="en-US" sz="2000" dirty="0" smtClean="0"/>
              <a:t>)</a:t>
            </a:r>
            <a:r>
              <a:rPr lang="ru-RU" sz="2000" dirty="0" smtClean="0"/>
              <a:t>  </a:t>
            </a:r>
          </a:p>
          <a:p>
            <a:pPr algn="just"/>
            <a:r>
              <a:rPr lang="ru-RU" sz="2000" dirty="0" smtClean="0"/>
              <a:t>(8;20…38)</a:t>
            </a:r>
            <a:r>
              <a:rPr lang="en-US" sz="2000" dirty="0" smtClean="0"/>
              <a:t> </a:t>
            </a:r>
            <a:endParaRPr lang="ru-RU" sz="2000" dirty="0" smtClean="0"/>
          </a:p>
          <a:p>
            <a:pPr algn="just"/>
            <a:r>
              <a:rPr lang="ru-RU" sz="2000" dirty="0" smtClean="0"/>
              <a:t>(6;21…40)</a:t>
            </a:r>
          </a:p>
          <a:p>
            <a:pPr algn="just"/>
            <a:r>
              <a:rPr lang="ru-RU" sz="2000" dirty="0" smtClean="0"/>
              <a:t>(9;19…37)</a:t>
            </a:r>
          </a:p>
          <a:p>
            <a:pPr algn="just"/>
            <a:r>
              <a:rPr lang="ru-RU" sz="2000" dirty="0" smtClean="0"/>
              <a:t>(10;19…36)</a:t>
            </a:r>
          </a:p>
          <a:p>
            <a:pPr algn="just"/>
            <a:r>
              <a:rPr lang="ru-RU" sz="2000" dirty="0" smtClean="0"/>
              <a:t>(16;16…30)</a:t>
            </a:r>
          </a:p>
          <a:p>
            <a:pPr marL="0" indent="0" algn="just">
              <a:buNone/>
            </a:pPr>
            <a:r>
              <a:rPr lang="ru-RU" sz="2000" b="1" dirty="0" smtClean="0"/>
              <a:t>Меняем 1Б. </a:t>
            </a:r>
            <a:r>
              <a:rPr lang="ru-RU" sz="2000" dirty="0" smtClean="0"/>
              <a:t>Второй ход теперь может начинаться на 4,5,8:</a:t>
            </a:r>
          </a:p>
          <a:p>
            <a:pPr marL="0" indent="0" algn="just">
              <a:buNone/>
            </a:pPr>
            <a:r>
              <a:rPr lang="ru-RU" sz="2000" dirty="0" smtClean="0"/>
              <a:t>(4;21)   и  (8;19).</a:t>
            </a:r>
          </a:p>
          <a:p>
            <a:pPr marL="0" indent="0" algn="just">
              <a:buNone/>
            </a:pPr>
            <a:r>
              <a:rPr lang="ru-RU" sz="2000" dirty="0" smtClean="0"/>
              <a:t>В эти позиции можно попасть из (4;20) и (4;19)</a:t>
            </a:r>
          </a:p>
          <a:p>
            <a:pPr marL="0" indent="0" algn="just">
              <a:buNone/>
            </a:pPr>
            <a:r>
              <a:rPr lang="ru-RU" sz="2000" dirty="0" smtClean="0"/>
              <a:t>Ответ: 19 или 20</a:t>
            </a:r>
          </a:p>
          <a:p>
            <a:pPr marL="0" lvl="0" indent="0" algn="just">
              <a:buNone/>
            </a:pPr>
            <a:endParaRPr lang="ru-RU" sz="2000" dirty="0"/>
          </a:p>
        </p:txBody>
      </p:sp>
      <p:sp>
        <p:nvSpPr>
          <p:cNvPr id="11" name="Заголовок 1"/>
          <p:cNvSpPr txBox="1">
            <a:spLocks/>
          </p:cNvSpPr>
          <p:nvPr/>
        </p:nvSpPr>
        <p:spPr>
          <a:xfrm>
            <a:off x="251520" y="99738"/>
            <a:ext cx="7239000" cy="698336"/>
          </a:xfrm>
          <a:prstGeom prst="rect">
            <a:avLst/>
          </a:prstGeom>
        </p:spPr>
        <p:txBody>
          <a:bodyPr vert="horz" lIns="45720" tIns="0" rIns="45720" bIns="0" anchor="b"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r>
              <a:rPr lang="ru-RU" dirty="0" smtClean="0"/>
              <a:t>2 кучи камней (№30)</a:t>
            </a:r>
            <a:endParaRPr lang="ru-RU" dirty="0"/>
          </a:p>
        </p:txBody>
      </p:sp>
    </p:spTree>
    <p:extLst>
      <p:ext uri="{BB962C8B-B14F-4D97-AF65-F5344CB8AC3E}">
        <p14:creationId xmlns:p14="http://schemas.microsoft.com/office/powerpoint/2010/main" val="20703044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798074"/>
            <a:ext cx="7776864" cy="5472608"/>
          </a:xfrm>
        </p:spPr>
        <p:txBody>
          <a:bodyPr>
            <a:noAutofit/>
          </a:bodyPr>
          <a:lstStyle/>
          <a:p>
            <a:pPr marL="0" lvl="0" indent="0" algn="just">
              <a:buNone/>
            </a:pPr>
            <a:r>
              <a:rPr lang="ru-RU" sz="2000" dirty="0" smtClean="0"/>
              <a:t>Схема задачи:</a:t>
            </a:r>
          </a:p>
          <a:p>
            <a:pPr marL="0" lvl="0" indent="0" algn="just">
              <a:buNone/>
            </a:pPr>
            <a:r>
              <a:rPr lang="ru-RU" sz="2000" dirty="0" smtClean="0"/>
              <a:t>(х+1;</a:t>
            </a:r>
            <a:r>
              <a:rPr lang="en-US" sz="2000" dirty="0" smtClean="0"/>
              <a:t>y)  (x;y+1)  (2*</a:t>
            </a:r>
            <a:r>
              <a:rPr lang="en-US" sz="2000" dirty="0" err="1" smtClean="0"/>
              <a:t>x;y</a:t>
            </a:r>
            <a:r>
              <a:rPr lang="en-US" sz="2000" dirty="0" smtClean="0"/>
              <a:t>)  (x;2*y)</a:t>
            </a:r>
          </a:p>
          <a:p>
            <a:pPr marL="0" lvl="0" indent="0" algn="just">
              <a:buNone/>
            </a:pPr>
            <a:r>
              <a:rPr lang="ru-RU" sz="2000" dirty="0" smtClean="0"/>
              <a:t>Начало </a:t>
            </a:r>
            <a:r>
              <a:rPr lang="en-US" sz="2000" dirty="0" smtClean="0"/>
              <a:t>(4;S)   </a:t>
            </a:r>
            <a:r>
              <a:rPr lang="ru-RU" sz="2000" dirty="0" smtClean="0"/>
              <a:t>         </a:t>
            </a:r>
            <a:r>
              <a:rPr lang="en-US" sz="2000" dirty="0" smtClean="0"/>
              <a:t>   </a:t>
            </a:r>
            <a:r>
              <a:rPr lang="ru-RU" sz="2000" dirty="0" smtClean="0"/>
              <a:t>Окончание </a:t>
            </a:r>
            <a:r>
              <a:rPr lang="en-US" sz="2000" dirty="0" smtClean="0"/>
              <a:t> </a:t>
            </a:r>
            <a:r>
              <a:rPr lang="en-US" sz="2000" dirty="0" err="1" smtClean="0"/>
              <a:t>x+y</a:t>
            </a:r>
            <a:r>
              <a:rPr lang="en-US" sz="2000" dirty="0" smtClean="0"/>
              <a:t>&gt;=47</a:t>
            </a:r>
          </a:p>
          <a:p>
            <a:pPr marL="0" lvl="0" indent="0" algn="just">
              <a:buNone/>
            </a:pPr>
            <a:r>
              <a:rPr lang="ru-RU" sz="2000" dirty="0" smtClean="0"/>
              <a:t>3. Ваня выигрывает первым или вторым ходом. </a:t>
            </a:r>
          </a:p>
          <a:p>
            <a:pPr marL="0" indent="0" algn="just">
              <a:buNone/>
            </a:pPr>
            <a:r>
              <a:rPr lang="ru-RU" sz="2000" dirty="0" smtClean="0"/>
              <a:t>Петя должен попасть одним из своих ходов в позиции из №2 (4;19) или (4;20) и в позиции из №1А: </a:t>
            </a:r>
            <a:r>
              <a:rPr lang="ru-RU" sz="2000" dirty="0"/>
              <a:t>(4;22…42</a:t>
            </a:r>
            <a:r>
              <a:rPr lang="ru-RU" sz="2000" dirty="0" smtClean="0"/>
              <a:t>), (5</a:t>
            </a:r>
            <a:r>
              <a:rPr lang="en-US" sz="2000" dirty="0"/>
              <a:t>;</a:t>
            </a:r>
            <a:r>
              <a:rPr lang="ru-RU" sz="2000" dirty="0"/>
              <a:t>21…41</a:t>
            </a:r>
            <a:r>
              <a:rPr lang="en-US" sz="2000" dirty="0" smtClean="0"/>
              <a:t>)</a:t>
            </a:r>
            <a:r>
              <a:rPr lang="ru-RU" sz="2000" dirty="0" smtClean="0"/>
              <a:t>, (8;20…38) и никуда больше.</a:t>
            </a:r>
            <a:endParaRPr lang="ru-RU" sz="2000" dirty="0"/>
          </a:p>
          <a:p>
            <a:pPr marL="0" lvl="0" indent="0" algn="just">
              <a:buNone/>
            </a:pPr>
            <a:endParaRPr lang="ru-RU" sz="2000" dirty="0" smtClean="0"/>
          </a:p>
          <a:p>
            <a:pPr marL="0" lvl="0" indent="0" algn="just">
              <a:buNone/>
            </a:pPr>
            <a:r>
              <a:rPr lang="ru-RU" sz="2000" dirty="0" smtClean="0"/>
              <a:t>Очевидно, </a:t>
            </a:r>
          </a:p>
          <a:p>
            <a:pPr marL="0" lvl="0" indent="0" algn="just">
              <a:buNone/>
            </a:pPr>
            <a:r>
              <a:rPr lang="ru-RU" sz="2000" dirty="0" smtClean="0"/>
              <a:t>что это позиция</a:t>
            </a:r>
          </a:p>
          <a:p>
            <a:pPr marL="0" lvl="0" indent="0" algn="just">
              <a:buNone/>
            </a:pPr>
            <a:r>
              <a:rPr lang="ru-RU" sz="2000" dirty="0" smtClean="0"/>
              <a:t>(4;18). </a:t>
            </a:r>
          </a:p>
          <a:p>
            <a:pPr marL="0" lvl="0" indent="0" algn="just">
              <a:buNone/>
            </a:pPr>
            <a:r>
              <a:rPr lang="ru-RU" sz="2000" dirty="0" smtClean="0"/>
              <a:t>Позиции (5;18) </a:t>
            </a:r>
          </a:p>
          <a:p>
            <a:pPr marL="0" lvl="0" indent="0" algn="just">
              <a:buNone/>
            </a:pPr>
            <a:r>
              <a:rPr lang="ru-RU" sz="2000" dirty="0" smtClean="0"/>
              <a:t>и (8;18) проверяем </a:t>
            </a:r>
          </a:p>
          <a:p>
            <a:pPr marL="0" lvl="0" indent="0" algn="just">
              <a:buNone/>
            </a:pPr>
            <a:r>
              <a:rPr lang="ru-RU" sz="2000" dirty="0" smtClean="0"/>
              <a:t>отдельно</a:t>
            </a:r>
          </a:p>
          <a:p>
            <a:pPr marL="0" lvl="0" indent="0" algn="just">
              <a:buNone/>
            </a:pPr>
            <a:endParaRPr lang="ru-RU" sz="2000" dirty="0"/>
          </a:p>
          <a:p>
            <a:pPr marL="0" lvl="0" indent="0" algn="just">
              <a:buNone/>
            </a:pPr>
            <a:r>
              <a:rPr lang="ru-RU" sz="2000" dirty="0" smtClean="0"/>
              <a:t>Ответ: 18</a:t>
            </a:r>
            <a:endParaRPr lang="ru-RU" sz="2000" dirty="0"/>
          </a:p>
        </p:txBody>
      </p:sp>
      <p:sp>
        <p:nvSpPr>
          <p:cNvPr id="11" name="Заголовок 1"/>
          <p:cNvSpPr txBox="1">
            <a:spLocks/>
          </p:cNvSpPr>
          <p:nvPr/>
        </p:nvSpPr>
        <p:spPr>
          <a:xfrm>
            <a:off x="251520" y="99738"/>
            <a:ext cx="7239000" cy="698336"/>
          </a:xfrm>
          <a:prstGeom prst="rect">
            <a:avLst/>
          </a:prstGeom>
        </p:spPr>
        <p:txBody>
          <a:bodyPr vert="horz" lIns="45720" tIns="0" rIns="45720" bIns="0" anchor="b"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r>
              <a:rPr lang="ru-RU" dirty="0" smtClean="0"/>
              <a:t>2 кучи камней (№30)</a:t>
            </a:r>
            <a:endParaRPr lang="ru-RU" dirty="0"/>
          </a:p>
        </p:txBody>
      </p:sp>
      <p:sp>
        <p:nvSpPr>
          <p:cNvPr id="4" name="Прямоугольник 3"/>
          <p:cNvSpPr/>
          <p:nvPr/>
        </p:nvSpPr>
        <p:spPr>
          <a:xfrm>
            <a:off x="2548743" y="4581127"/>
            <a:ext cx="151216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u-RU" sz="2800" dirty="0" smtClean="0"/>
              <a:t>(4;18)</a:t>
            </a:r>
          </a:p>
        </p:txBody>
      </p:sp>
      <p:sp>
        <p:nvSpPr>
          <p:cNvPr id="5" name="Прямоугольник 4"/>
          <p:cNvSpPr/>
          <p:nvPr/>
        </p:nvSpPr>
        <p:spPr>
          <a:xfrm>
            <a:off x="4614105" y="3563466"/>
            <a:ext cx="957691" cy="28803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(x+1,y)</a:t>
            </a:r>
            <a:endParaRPr lang="ru-RU" b="1" dirty="0"/>
          </a:p>
        </p:txBody>
      </p:sp>
      <p:sp>
        <p:nvSpPr>
          <p:cNvPr id="6" name="Прямоугольник 5"/>
          <p:cNvSpPr/>
          <p:nvPr/>
        </p:nvSpPr>
        <p:spPr>
          <a:xfrm>
            <a:off x="4721432" y="6237312"/>
            <a:ext cx="918102" cy="28803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(x;2*y)</a:t>
            </a:r>
            <a:endParaRPr lang="ru-RU" b="1" dirty="0"/>
          </a:p>
        </p:txBody>
      </p:sp>
      <p:sp>
        <p:nvSpPr>
          <p:cNvPr id="8" name="Прямоугольник 7"/>
          <p:cNvSpPr/>
          <p:nvPr/>
        </p:nvSpPr>
        <p:spPr>
          <a:xfrm>
            <a:off x="4628953" y="4453094"/>
            <a:ext cx="957691" cy="28803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r>
              <a:rPr lang="en-US" b="1" dirty="0" err="1" smtClean="0"/>
              <a:t>x,y</a:t>
            </a:r>
            <a:r>
              <a:rPr lang="ru-RU" b="1" dirty="0" smtClean="0"/>
              <a:t>+1</a:t>
            </a:r>
            <a:r>
              <a:rPr lang="en-US" b="1" dirty="0" smtClean="0"/>
              <a:t>)</a:t>
            </a:r>
            <a:endParaRPr lang="ru-RU" b="1" dirty="0"/>
          </a:p>
        </p:txBody>
      </p:sp>
      <p:sp>
        <p:nvSpPr>
          <p:cNvPr id="10" name="Прямоугольник 9"/>
          <p:cNvSpPr/>
          <p:nvPr/>
        </p:nvSpPr>
        <p:spPr>
          <a:xfrm>
            <a:off x="4711480" y="5467651"/>
            <a:ext cx="918102" cy="28803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(x*2;y)</a:t>
            </a:r>
            <a:endParaRPr lang="ru-RU" b="1" dirty="0"/>
          </a:p>
        </p:txBody>
      </p:sp>
      <p:sp>
        <p:nvSpPr>
          <p:cNvPr id="12" name="Стрелка вправо 11"/>
          <p:cNvSpPr/>
          <p:nvPr/>
        </p:nvSpPr>
        <p:spPr>
          <a:xfrm>
            <a:off x="4060911" y="4741126"/>
            <a:ext cx="1917441"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рямоугольник 12"/>
          <p:cNvSpPr/>
          <p:nvPr/>
        </p:nvSpPr>
        <p:spPr>
          <a:xfrm>
            <a:off x="5971506" y="5949280"/>
            <a:ext cx="151216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u-RU" sz="2800" dirty="0" smtClean="0"/>
              <a:t>(4;36)</a:t>
            </a:r>
          </a:p>
        </p:txBody>
      </p:sp>
      <p:sp>
        <p:nvSpPr>
          <p:cNvPr id="14" name="Прямоугольник 13"/>
          <p:cNvSpPr/>
          <p:nvPr/>
        </p:nvSpPr>
        <p:spPr>
          <a:xfrm>
            <a:off x="5978352" y="5179619"/>
            <a:ext cx="151216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u-RU" sz="2800" dirty="0" smtClean="0"/>
              <a:t>(8;18)</a:t>
            </a:r>
          </a:p>
        </p:txBody>
      </p:sp>
      <p:sp>
        <p:nvSpPr>
          <p:cNvPr id="15" name="Прямоугольник 14"/>
          <p:cNvSpPr/>
          <p:nvPr/>
        </p:nvSpPr>
        <p:spPr>
          <a:xfrm>
            <a:off x="5978352" y="4401107"/>
            <a:ext cx="151216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u-RU" sz="2800" dirty="0" smtClean="0"/>
              <a:t>(4;19)</a:t>
            </a:r>
          </a:p>
        </p:txBody>
      </p:sp>
      <p:sp>
        <p:nvSpPr>
          <p:cNvPr id="16" name="Прямоугольник 15"/>
          <p:cNvSpPr/>
          <p:nvPr/>
        </p:nvSpPr>
        <p:spPr>
          <a:xfrm>
            <a:off x="5978352" y="3616001"/>
            <a:ext cx="151216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u-RU" sz="2800" dirty="0" smtClean="0"/>
              <a:t>(5;18)</a:t>
            </a:r>
          </a:p>
        </p:txBody>
      </p:sp>
      <p:sp>
        <p:nvSpPr>
          <p:cNvPr id="2" name="Стрелка углом 1"/>
          <p:cNvSpPr/>
          <p:nvPr/>
        </p:nvSpPr>
        <p:spPr>
          <a:xfrm>
            <a:off x="3877866" y="3819656"/>
            <a:ext cx="2100486" cy="761471"/>
          </a:xfrm>
          <a:prstGeom prst="bentArrow">
            <a:avLst>
              <a:gd name="adj1" fmla="val 6684"/>
              <a:gd name="adj2" fmla="val 10609"/>
              <a:gd name="adj3" fmla="val 1715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7" name="Стрелка углом 16"/>
          <p:cNvSpPr/>
          <p:nvPr/>
        </p:nvSpPr>
        <p:spPr>
          <a:xfrm flipV="1">
            <a:off x="3779912" y="5144720"/>
            <a:ext cx="2191594" cy="1092592"/>
          </a:xfrm>
          <a:prstGeom prst="bentArrow">
            <a:avLst>
              <a:gd name="adj1" fmla="val 5638"/>
              <a:gd name="adj2" fmla="val 10609"/>
              <a:gd name="adj3" fmla="val 1715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8" name="Стрелка углом 17"/>
          <p:cNvSpPr/>
          <p:nvPr/>
        </p:nvSpPr>
        <p:spPr>
          <a:xfrm flipV="1">
            <a:off x="3995937" y="5179618"/>
            <a:ext cx="1982416" cy="311824"/>
          </a:xfrm>
          <a:prstGeom prst="bentArrow">
            <a:avLst>
              <a:gd name="adj1" fmla="val 6684"/>
              <a:gd name="adj2" fmla="val 10609"/>
              <a:gd name="adj3" fmla="val 1715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39803905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7239000" cy="698336"/>
          </a:xfrm>
        </p:spPr>
        <p:txBody>
          <a:bodyPr>
            <a:normAutofit/>
          </a:bodyPr>
          <a:lstStyle/>
          <a:p>
            <a:r>
              <a:rPr lang="ru-RU" dirty="0" smtClean="0"/>
              <a:t>Буквы (№70)</a:t>
            </a:r>
            <a:endParaRPr lang="ru-RU" dirty="0"/>
          </a:p>
        </p:txBody>
      </p:sp>
      <p:sp>
        <p:nvSpPr>
          <p:cNvPr id="3" name="Объект 2"/>
          <p:cNvSpPr>
            <a:spLocks noGrp="1"/>
          </p:cNvSpPr>
          <p:nvPr>
            <p:ph idx="1"/>
          </p:nvPr>
        </p:nvSpPr>
        <p:spPr>
          <a:xfrm>
            <a:off x="251520" y="1196752"/>
            <a:ext cx="7704856" cy="5472608"/>
          </a:xfrm>
        </p:spPr>
        <p:txBody>
          <a:bodyPr>
            <a:normAutofit fontScale="70000" lnSpcReduction="20000"/>
          </a:bodyPr>
          <a:lstStyle/>
          <a:p>
            <a:pPr marL="0" lvl="0" indent="0" algn="just">
              <a:buNone/>
            </a:pPr>
            <a:r>
              <a:rPr lang="ru-RU" sz="2900" dirty="0"/>
              <a:t>Два игрока, Петя и Ваня играют в следующую игру. Задан некоторый набор символьных цепочек («слов»), в котором ни одно слово не является началом другого. Игра начинается с пустой строки, в конец которой игроки по очереди дописывают буквы, по одной букве за ход так, чтобы полученная цепочка на каждом шаге была началом одного из заданных слов. Первый ход делает Петя. Выигрывает тот, кто первый составит слово из заданного набора. </a:t>
            </a:r>
          </a:p>
          <a:p>
            <a:pPr marL="0" indent="0" algn="just">
              <a:buNone/>
            </a:pPr>
            <a:r>
              <a:rPr lang="ru-RU" sz="2900" b="1" dirty="0"/>
              <a:t>Задание 1. </a:t>
            </a:r>
            <a:r>
              <a:rPr lang="ru-RU" sz="2900" dirty="0"/>
              <a:t>а) Определите, у кого из игроков есть выигрышная стратегия для набора слов {КОБРАГИБУС, КОБИМУЛЮС}. </a:t>
            </a:r>
          </a:p>
          <a:p>
            <a:pPr marL="0" indent="0" algn="just">
              <a:buNone/>
            </a:pPr>
            <a:r>
              <a:rPr lang="ru-RU" sz="2900" dirty="0"/>
              <a:t>б) Определите, у кого из игроков есть выигрышная стратегия для набора слов {ПИРАТ… ПИРАТ, ЗОЛОТО… ЗОЛОТО}. В первом слове 155 раз повторяется слово ПИРАТ, а во втором – 14 раз повторяется слово ЗОЛОТО. </a:t>
            </a:r>
          </a:p>
          <a:p>
            <a:pPr marL="0" indent="0" algn="just">
              <a:buNone/>
            </a:pPr>
            <a:r>
              <a:rPr lang="ru-RU" sz="2900" b="1" dirty="0"/>
              <a:t>Задание 2. </a:t>
            </a:r>
            <a:r>
              <a:rPr lang="ru-RU" sz="2900" dirty="0"/>
              <a:t>В наборе слов, приведённом в задании 1а, поменяйте местами две буквы в любом слове так, чтобы выигрышная стратегия была у другого игрока. </a:t>
            </a:r>
          </a:p>
          <a:p>
            <a:pPr marL="0" indent="0" algn="just">
              <a:buNone/>
            </a:pPr>
            <a:r>
              <a:rPr lang="ru-RU" sz="2900" b="1" dirty="0"/>
              <a:t>Задание 3. </a:t>
            </a:r>
            <a:r>
              <a:rPr lang="ru-RU" sz="2900" dirty="0"/>
              <a:t>Дан набор слов {ВОРОНА, ВОЛК, ВОЛНА, КРОНА, КРОКУС, КРОКОДИЛ}. У кого из игроков есть выигрышная стратегия?</a:t>
            </a:r>
          </a:p>
          <a:p>
            <a:endParaRPr lang="ru-RU" dirty="0"/>
          </a:p>
        </p:txBody>
      </p:sp>
    </p:spTree>
    <p:extLst>
      <p:ext uri="{BB962C8B-B14F-4D97-AF65-F5344CB8AC3E}">
        <p14:creationId xmlns:p14="http://schemas.microsoft.com/office/powerpoint/2010/main" val="29766439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798074"/>
            <a:ext cx="7776864" cy="5472608"/>
          </a:xfrm>
        </p:spPr>
        <p:txBody>
          <a:bodyPr>
            <a:noAutofit/>
          </a:bodyPr>
          <a:lstStyle/>
          <a:p>
            <a:pPr marL="0" lvl="0" indent="0" algn="just">
              <a:buNone/>
            </a:pPr>
            <a:r>
              <a:rPr lang="ru-RU" sz="2000" dirty="0"/>
              <a:t>3</a:t>
            </a:r>
            <a:r>
              <a:rPr lang="ru-RU" sz="2000" dirty="0" smtClean="0"/>
              <a:t>. Набор слов:</a:t>
            </a:r>
          </a:p>
          <a:p>
            <a:pPr marL="0" lvl="0" indent="0" algn="just">
              <a:buNone/>
            </a:pPr>
            <a:r>
              <a:rPr lang="ru-RU" sz="3200" b="1" spc="600" dirty="0" smtClean="0">
                <a:latin typeface="Courier New" panose="02070309020205020404" pitchFamily="49" charset="0"/>
                <a:cs typeface="Courier New" panose="02070309020205020404" pitchFamily="49" charset="0"/>
              </a:rPr>
              <a:t>КОБРАГИБУС-</a:t>
            </a:r>
            <a:r>
              <a:rPr lang="ru-RU" sz="2000" dirty="0" smtClean="0">
                <a:latin typeface="+mj-lt"/>
                <a:cs typeface="Courier New" panose="02070309020205020404" pitchFamily="49" charset="0"/>
              </a:rPr>
              <a:t>10 букв - четно</a:t>
            </a:r>
          </a:p>
          <a:p>
            <a:pPr marL="0" lvl="0" indent="0" algn="just">
              <a:buNone/>
            </a:pPr>
            <a:r>
              <a:rPr lang="ru-RU" sz="3200" b="1" spc="600" dirty="0" smtClean="0">
                <a:latin typeface="Courier New" panose="02070309020205020404" pitchFamily="49" charset="0"/>
                <a:cs typeface="Courier New" panose="02070309020205020404" pitchFamily="49" charset="0"/>
              </a:rPr>
              <a:t>КОБИМУЛЮС -</a:t>
            </a:r>
            <a:r>
              <a:rPr lang="ru-RU" sz="2000" dirty="0" smtClean="0">
                <a:latin typeface="+mj-lt"/>
                <a:cs typeface="Courier New" panose="02070309020205020404" pitchFamily="49" charset="0"/>
              </a:rPr>
              <a:t>9 букв - нечетно</a:t>
            </a:r>
          </a:p>
          <a:p>
            <a:pPr marL="0" lvl="0" indent="0" algn="just">
              <a:buNone/>
            </a:pPr>
            <a:endParaRPr lang="ru-RU" sz="3200" b="1" spc="600" dirty="0">
              <a:latin typeface="Courier New" panose="02070309020205020404" pitchFamily="49" charset="0"/>
              <a:cs typeface="Courier New" panose="02070309020205020404" pitchFamily="49" charset="0"/>
            </a:endParaRPr>
          </a:p>
          <a:p>
            <a:pPr marL="0" lvl="0" indent="0" algn="just">
              <a:buNone/>
            </a:pPr>
            <a:r>
              <a:rPr lang="ru-RU" sz="2000" dirty="0" smtClean="0"/>
              <a:t>Разница с Ваниной позиции. Он должен выбрать букву </a:t>
            </a:r>
            <a:r>
              <a:rPr lang="ru-RU" sz="2000" b="1" dirty="0" smtClean="0"/>
              <a:t>Р</a:t>
            </a:r>
            <a:r>
              <a:rPr lang="ru-RU" sz="2000" dirty="0" smtClean="0"/>
              <a:t>.</a:t>
            </a:r>
          </a:p>
          <a:p>
            <a:pPr marL="0" lvl="0" indent="0" algn="just">
              <a:buNone/>
            </a:pPr>
            <a:endParaRPr lang="ru-RU" sz="2000" dirty="0" smtClean="0"/>
          </a:p>
          <a:p>
            <a:pPr marL="0" lvl="0" indent="0" algn="just">
              <a:buNone/>
            </a:pPr>
            <a:r>
              <a:rPr lang="ru-RU" sz="2000" dirty="0" smtClean="0"/>
              <a:t>Ответ: Ваня</a:t>
            </a:r>
            <a:endParaRPr lang="ru-RU" sz="2000" dirty="0"/>
          </a:p>
        </p:txBody>
      </p:sp>
      <p:sp>
        <p:nvSpPr>
          <p:cNvPr id="12" name="Заголовок 1"/>
          <p:cNvSpPr>
            <a:spLocks noGrp="1"/>
          </p:cNvSpPr>
          <p:nvPr>
            <p:ph type="title"/>
          </p:nvPr>
        </p:nvSpPr>
        <p:spPr>
          <a:xfrm>
            <a:off x="251520" y="116632"/>
            <a:ext cx="7239000" cy="698336"/>
          </a:xfrm>
        </p:spPr>
        <p:txBody>
          <a:bodyPr>
            <a:normAutofit/>
          </a:bodyPr>
          <a:lstStyle/>
          <a:p>
            <a:r>
              <a:rPr lang="ru-RU" dirty="0" smtClean="0"/>
              <a:t>Буквы (№70)</a:t>
            </a:r>
            <a:endParaRPr lang="ru-RU" dirty="0"/>
          </a:p>
        </p:txBody>
      </p:sp>
      <p:sp>
        <p:nvSpPr>
          <p:cNvPr id="2" name="Прямоугольник 1"/>
          <p:cNvSpPr/>
          <p:nvPr/>
        </p:nvSpPr>
        <p:spPr>
          <a:xfrm>
            <a:off x="1143000" y="1196752"/>
            <a:ext cx="332656" cy="1008112"/>
          </a:xfrm>
          <a:prstGeom prst="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4452384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798074"/>
            <a:ext cx="7776864" cy="5472608"/>
          </a:xfrm>
        </p:spPr>
        <p:txBody>
          <a:bodyPr>
            <a:noAutofit/>
          </a:bodyPr>
          <a:lstStyle/>
          <a:p>
            <a:pPr marL="0" lvl="0" indent="0" algn="just">
              <a:buNone/>
            </a:pPr>
            <a:r>
              <a:rPr lang="ru-RU" sz="2000" dirty="0" smtClean="0"/>
              <a:t>1Б. Набор слов:</a:t>
            </a:r>
          </a:p>
          <a:p>
            <a:pPr marL="0" lvl="0" indent="0" algn="just">
              <a:buNone/>
            </a:pPr>
            <a:r>
              <a:rPr lang="ru-RU" sz="3200" b="1" spc="600" dirty="0" smtClean="0">
                <a:latin typeface="Courier New" panose="02070309020205020404" pitchFamily="49" charset="0"/>
                <a:cs typeface="Courier New" panose="02070309020205020404" pitchFamily="49" charset="0"/>
              </a:rPr>
              <a:t>ПИРАТ…ПИРАТ </a:t>
            </a:r>
            <a:r>
              <a:rPr lang="ru-RU" sz="2000" dirty="0" smtClean="0">
                <a:latin typeface="+mj-lt"/>
                <a:cs typeface="Courier New" panose="02070309020205020404" pitchFamily="49" charset="0"/>
              </a:rPr>
              <a:t>(155 раз)  - нечетно</a:t>
            </a:r>
          </a:p>
          <a:p>
            <a:pPr marL="0" lvl="0" indent="0" algn="just">
              <a:buNone/>
            </a:pPr>
            <a:r>
              <a:rPr lang="ru-RU" sz="3200" b="1" spc="600" dirty="0" smtClean="0">
                <a:latin typeface="Courier New" panose="02070309020205020404" pitchFamily="49" charset="0"/>
                <a:cs typeface="Courier New" panose="02070309020205020404" pitchFamily="49" charset="0"/>
              </a:rPr>
              <a:t>ЗОЛОТО…ЗОЛОТО </a:t>
            </a:r>
            <a:r>
              <a:rPr lang="ru-RU" sz="2000" dirty="0" smtClean="0">
                <a:latin typeface="+mj-lt"/>
                <a:cs typeface="Courier New" panose="02070309020205020404" pitchFamily="49" charset="0"/>
              </a:rPr>
              <a:t>(14 раз) - четно</a:t>
            </a:r>
          </a:p>
          <a:p>
            <a:pPr marL="0" lvl="0" indent="0" algn="just">
              <a:buNone/>
            </a:pPr>
            <a:endParaRPr lang="ru-RU" sz="3200" b="1" spc="600" dirty="0">
              <a:latin typeface="Courier New" panose="02070309020205020404" pitchFamily="49" charset="0"/>
              <a:cs typeface="Courier New" panose="02070309020205020404" pitchFamily="49" charset="0"/>
            </a:endParaRPr>
          </a:p>
          <a:p>
            <a:pPr marL="0" lvl="0" indent="0" algn="just">
              <a:buNone/>
            </a:pPr>
            <a:r>
              <a:rPr lang="ru-RU" sz="2000" dirty="0" smtClean="0"/>
              <a:t>Разница с Петиной позиции. Он выберет букву </a:t>
            </a:r>
            <a:r>
              <a:rPr lang="ru-RU" sz="2000" b="1" dirty="0" smtClean="0"/>
              <a:t>П</a:t>
            </a:r>
            <a:r>
              <a:rPr lang="ru-RU" sz="2000" dirty="0" smtClean="0"/>
              <a:t>.</a:t>
            </a:r>
          </a:p>
          <a:p>
            <a:pPr marL="0" lvl="0" indent="0" algn="just">
              <a:buNone/>
            </a:pPr>
            <a:endParaRPr lang="ru-RU" sz="2000" dirty="0" smtClean="0"/>
          </a:p>
          <a:p>
            <a:pPr marL="0" lvl="0" indent="0" algn="just">
              <a:buNone/>
            </a:pPr>
            <a:r>
              <a:rPr lang="ru-RU" sz="2000" dirty="0" smtClean="0"/>
              <a:t>Ответ: Петя</a:t>
            </a:r>
            <a:endParaRPr lang="ru-RU" sz="2000" dirty="0"/>
          </a:p>
        </p:txBody>
      </p:sp>
      <p:sp>
        <p:nvSpPr>
          <p:cNvPr id="12" name="Заголовок 1"/>
          <p:cNvSpPr>
            <a:spLocks noGrp="1"/>
          </p:cNvSpPr>
          <p:nvPr>
            <p:ph type="title"/>
          </p:nvPr>
        </p:nvSpPr>
        <p:spPr>
          <a:xfrm>
            <a:off x="251520" y="116632"/>
            <a:ext cx="7239000" cy="698336"/>
          </a:xfrm>
        </p:spPr>
        <p:txBody>
          <a:bodyPr>
            <a:normAutofit/>
          </a:bodyPr>
          <a:lstStyle/>
          <a:p>
            <a:r>
              <a:rPr lang="ru-RU" dirty="0" smtClean="0"/>
              <a:t>Буквы (№70)</a:t>
            </a:r>
            <a:endParaRPr lang="ru-RU" dirty="0"/>
          </a:p>
        </p:txBody>
      </p:sp>
      <p:sp>
        <p:nvSpPr>
          <p:cNvPr id="2" name="Прямоугольник 1"/>
          <p:cNvSpPr/>
          <p:nvPr/>
        </p:nvSpPr>
        <p:spPr>
          <a:xfrm>
            <a:off x="122362" y="1231042"/>
            <a:ext cx="332656" cy="1008112"/>
          </a:xfrm>
          <a:prstGeom prst="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1775591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798074"/>
            <a:ext cx="7776864" cy="5472608"/>
          </a:xfrm>
        </p:spPr>
        <p:txBody>
          <a:bodyPr>
            <a:noAutofit/>
          </a:bodyPr>
          <a:lstStyle/>
          <a:p>
            <a:pPr marL="0" lvl="0" indent="0" algn="just">
              <a:buNone/>
            </a:pPr>
            <a:r>
              <a:rPr lang="ru-RU" sz="2000" dirty="0" smtClean="0"/>
              <a:t>2. Поменять местами 2 буквы в любом слове:</a:t>
            </a:r>
          </a:p>
          <a:p>
            <a:pPr marL="0" lvl="0" indent="0" algn="just">
              <a:buNone/>
            </a:pPr>
            <a:r>
              <a:rPr lang="ru-RU" sz="3200" b="1" spc="600" dirty="0" smtClean="0">
                <a:latin typeface="Courier New" panose="02070309020205020404" pitchFamily="49" charset="0"/>
                <a:cs typeface="Courier New" panose="02070309020205020404" pitchFamily="49" charset="0"/>
              </a:rPr>
              <a:t>КОБРАГИБУС-</a:t>
            </a:r>
            <a:r>
              <a:rPr lang="ru-RU" sz="2000" dirty="0" smtClean="0">
                <a:latin typeface="+mj-lt"/>
                <a:cs typeface="Courier New" panose="02070309020205020404" pitchFamily="49" charset="0"/>
              </a:rPr>
              <a:t>10 букв - четно</a:t>
            </a:r>
          </a:p>
          <a:p>
            <a:pPr marL="0" lvl="0" indent="0" algn="just">
              <a:buNone/>
            </a:pPr>
            <a:r>
              <a:rPr lang="ru-RU" sz="3200" b="1" spc="600" dirty="0" smtClean="0">
                <a:latin typeface="Courier New" panose="02070309020205020404" pitchFamily="49" charset="0"/>
                <a:cs typeface="Courier New" panose="02070309020205020404" pitchFamily="49" charset="0"/>
              </a:rPr>
              <a:t>КОБИМУЛЮС -</a:t>
            </a:r>
            <a:r>
              <a:rPr lang="ru-RU" sz="2000" dirty="0" smtClean="0">
                <a:latin typeface="+mj-lt"/>
                <a:cs typeface="Courier New" panose="02070309020205020404" pitchFamily="49" charset="0"/>
              </a:rPr>
              <a:t>9 букв - нечетно</a:t>
            </a:r>
          </a:p>
          <a:p>
            <a:pPr marL="0" lvl="0" indent="0" algn="just">
              <a:buNone/>
            </a:pPr>
            <a:r>
              <a:rPr lang="ru-RU" sz="2000" dirty="0" smtClean="0"/>
              <a:t>Возможные ответы:</a:t>
            </a:r>
          </a:p>
          <a:p>
            <a:pPr marL="0" lvl="0" indent="0" algn="just">
              <a:buNone/>
            </a:pPr>
            <a:r>
              <a:rPr lang="ru-RU" sz="3200" b="1" spc="600" dirty="0" smtClean="0">
                <a:latin typeface="Courier New" panose="02070309020205020404" pitchFamily="49" charset="0"/>
                <a:cs typeface="Courier New" panose="02070309020205020404" pitchFamily="49" charset="0"/>
              </a:rPr>
              <a:t>КОБ</a:t>
            </a:r>
            <a:r>
              <a:rPr lang="ru-RU" sz="3200" b="1" spc="600" dirty="0" smtClean="0">
                <a:solidFill>
                  <a:srgbClr val="FF0000"/>
                </a:solidFill>
                <a:latin typeface="Courier New" panose="02070309020205020404" pitchFamily="49" charset="0"/>
                <a:cs typeface="Courier New" panose="02070309020205020404" pitchFamily="49" charset="0"/>
              </a:rPr>
              <a:t>И</a:t>
            </a:r>
            <a:r>
              <a:rPr lang="ru-RU" sz="3200" b="1" spc="600" dirty="0" smtClean="0">
                <a:latin typeface="Courier New" panose="02070309020205020404" pitchFamily="49" charset="0"/>
                <a:cs typeface="Courier New" panose="02070309020205020404" pitchFamily="49" charset="0"/>
              </a:rPr>
              <a:t>АГ</a:t>
            </a:r>
            <a:r>
              <a:rPr lang="ru-RU" sz="3200" b="1" spc="600" dirty="0" smtClean="0">
                <a:solidFill>
                  <a:srgbClr val="FF0000"/>
                </a:solidFill>
                <a:latin typeface="Courier New" panose="02070309020205020404" pitchFamily="49" charset="0"/>
                <a:cs typeface="Courier New" panose="02070309020205020404" pitchFamily="49" charset="0"/>
              </a:rPr>
              <a:t>Р</a:t>
            </a:r>
            <a:r>
              <a:rPr lang="ru-RU" sz="3200" b="1" spc="600" dirty="0" smtClean="0">
                <a:latin typeface="Courier New" panose="02070309020205020404" pitchFamily="49" charset="0"/>
                <a:cs typeface="Courier New" panose="02070309020205020404" pitchFamily="49" charset="0"/>
              </a:rPr>
              <a:t>БУС-</a:t>
            </a:r>
            <a:r>
              <a:rPr lang="ru-RU" sz="2000" dirty="0" smtClean="0">
                <a:cs typeface="Courier New" panose="02070309020205020404" pitchFamily="49" charset="0"/>
              </a:rPr>
              <a:t>10 </a:t>
            </a:r>
            <a:r>
              <a:rPr lang="ru-RU" sz="2000" dirty="0">
                <a:cs typeface="Courier New" panose="02070309020205020404" pitchFamily="49" charset="0"/>
              </a:rPr>
              <a:t>букв - четно</a:t>
            </a:r>
          </a:p>
          <a:p>
            <a:pPr marL="0" lvl="0" indent="0" algn="just">
              <a:buNone/>
            </a:pPr>
            <a:r>
              <a:rPr lang="ru-RU" sz="3200" b="1" spc="600" dirty="0">
                <a:latin typeface="Courier New" panose="02070309020205020404" pitchFamily="49" charset="0"/>
                <a:cs typeface="Courier New" panose="02070309020205020404" pitchFamily="49" charset="0"/>
              </a:rPr>
              <a:t>КОБИМУЛЮС -</a:t>
            </a:r>
            <a:r>
              <a:rPr lang="ru-RU" sz="2000" dirty="0">
                <a:cs typeface="Courier New" panose="02070309020205020404" pitchFamily="49" charset="0"/>
              </a:rPr>
              <a:t>9 букв - нечетно</a:t>
            </a:r>
          </a:p>
          <a:p>
            <a:pPr marL="0" lvl="0" indent="0" algn="just">
              <a:buNone/>
            </a:pPr>
            <a:r>
              <a:rPr lang="ru-RU" sz="3200" b="1" spc="600" dirty="0" smtClean="0">
                <a:latin typeface="Courier New" panose="02070309020205020404" pitchFamily="49" charset="0"/>
                <a:cs typeface="Courier New" panose="02070309020205020404" pitchFamily="49" charset="0"/>
              </a:rPr>
              <a:t>КО</a:t>
            </a:r>
            <a:r>
              <a:rPr lang="ru-RU" sz="3200" b="1" spc="600" dirty="0" smtClean="0">
                <a:solidFill>
                  <a:srgbClr val="FF0000"/>
                </a:solidFill>
                <a:latin typeface="Courier New" panose="02070309020205020404" pitchFamily="49" charset="0"/>
                <a:cs typeface="Courier New" panose="02070309020205020404" pitchFamily="49" charset="0"/>
              </a:rPr>
              <a:t>РБ</a:t>
            </a:r>
            <a:r>
              <a:rPr lang="ru-RU" sz="3200" b="1" spc="600" dirty="0" smtClean="0">
                <a:latin typeface="Courier New" panose="02070309020205020404" pitchFamily="49" charset="0"/>
                <a:cs typeface="Courier New" panose="02070309020205020404" pitchFamily="49" charset="0"/>
              </a:rPr>
              <a:t>АГИБУС-</a:t>
            </a:r>
            <a:r>
              <a:rPr lang="ru-RU" sz="2000" dirty="0" smtClean="0">
                <a:cs typeface="Courier New" panose="02070309020205020404" pitchFamily="49" charset="0"/>
              </a:rPr>
              <a:t>10 </a:t>
            </a:r>
            <a:r>
              <a:rPr lang="ru-RU" sz="2000" dirty="0">
                <a:cs typeface="Courier New" panose="02070309020205020404" pitchFamily="49" charset="0"/>
              </a:rPr>
              <a:t>букв - четно</a:t>
            </a:r>
          </a:p>
          <a:p>
            <a:pPr marL="0" lvl="0" indent="0" algn="just">
              <a:buNone/>
            </a:pPr>
            <a:r>
              <a:rPr lang="ru-RU" sz="3200" b="1" spc="600" dirty="0">
                <a:latin typeface="Courier New" panose="02070309020205020404" pitchFamily="49" charset="0"/>
                <a:cs typeface="Courier New" panose="02070309020205020404" pitchFamily="49" charset="0"/>
              </a:rPr>
              <a:t>КОБИМУЛЮС -</a:t>
            </a:r>
            <a:r>
              <a:rPr lang="ru-RU" sz="2000" dirty="0">
                <a:cs typeface="Courier New" panose="02070309020205020404" pitchFamily="49" charset="0"/>
              </a:rPr>
              <a:t>9 букв - нечетно</a:t>
            </a:r>
          </a:p>
          <a:p>
            <a:pPr marL="0" lvl="0" indent="0" algn="just">
              <a:buNone/>
            </a:pPr>
            <a:r>
              <a:rPr lang="ru-RU" sz="3200" b="1" spc="600" dirty="0" smtClean="0">
                <a:solidFill>
                  <a:srgbClr val="FF0000"/>
                </a:solidFill>
                <a:latin typeface="Courier New" panose="02070309020205020404" pitchFamily="49" charset="0"/>
                <a:cs typeface="Courier New" panose="02070309020205020404" pitchFamily="49" charset="0"/>
              </a:rPr>
              <a:t>ОК</a:t>
            </a:r>
            <a:r>
              <a:rPr lang="ru-RU" sz="3200" b="1" spc="600" dirty="0" smtClean="0">
                <a:latin typeface="Courier New" panose="02070309020205020404" pitchFamily="49" charset="0"/>
                <a:cs typeface="Courier New" panose="02070309020205020404" pitchFamily="49" charset="0"/>
              </a:rPr>
              <a:t>БРАГИБУС-</a:t>
            </a:r>
            <a:r>
              <a:rPr lang="ru-RU" sz="2000" dirty="0" smtClean="0">
                <a:cs typeface="Courier New" panose="02070309020205020404" pitchFamily="49" charset="0"/>
              </a:rPr>
              <a:t>10 </a:t>
            </a:r>
            <a:r>
              <a:rPr lang="ru-RU" sz="2000" dirty="0">
                <a:cs typeface="Courier New" panose="02070309020205020404" pitchFamily="49" charset="0"/>
              </a:rPr>
              <a:t>букв - четно</a:t>
            </a:r>
          </a:p>
          <a:p>
            <a:pPr marL="0" lvl="0" indent="0" algn="just">
              <a:buNone/>
            </a:pPr>
            <a:r>
              <a:rPr lang="ru-RU" sz="3200" b="1" spc="600" dirty="0">
                <a:latin typeface="Courier New" panose="02070309020205020404" pitchFamily="49" charset="0"/>
                <a:cs typeface="Courier New" panose="02070309020205020404" pitchFamily="49" charset="0"/>
              </a:rPr>
              <a:t>КОБИМУЛЮС -</a:t>
            </a:r>
            <a:r>
              <a:rPr lang="ru-RU" sz="2000" dirty="0">
                <a:cs typeface="Courier New" panose="02070309020205020404" pitchFamily="49" charset="0"/>
              </a:rPr>
              <a:t>9 букв - нечетно</a:t>
            </a:r>
          </a:p>
          <a:p>
            <a:pPr marL="0" lvl="0" indent="0" algn="just">
              <a:buNone/>
            </a:pPr>
            <a:endParaRPr lang="ru-RU" sz="2000" dirty="0" smtClean="0"/>
          </a:p>
        </p:txBody>
      </p:sp>
      <p:sp>
        <p:nvSpPr>
          <p:cNvPr id="12" name="Заголовок 1"/>
          <p:cNvSpPr>
            <a:spLocks noGrp="1"/>
          </p:cNvSpPr>
          <p:nvPr>
            <p:ph type="title"/>
          </p:nvPr>
        </p:nvSpPr>
        <p:spPr>
          <a:xfrm>
            <a:off x="251520" y="116632"/>
            <a:ext cx="7239000" cy="698336"/>
          </a:xfrm>
        </p:spPr>
        <p:txBody>
          <a:bodyPr>
            <a:normAutofit/>
          </a:bodyPr>
          <a:lstStyle/>
          <a:p>
            <a:r>
              <a:rPr lang="ru-RU" dirty="0" smtClean="0"/>
              <a:t>Буквы (№70)</a:t>
            </a:r>
            <a:endParaRPr lang="ru-RU" dirty="0"/>
          </a:p>
        </p:txBody>
      </p:sp>
      <p:sp>
        <p:nvSpPr>
          <p:cNvPr id="2" name="Прямоугольник 1"/>
          <p:cNvSpPr/>
          <p:nvPr/>
        </p:nvSpPr>
        <p:spPr>
          <a:xfrm>
            <a:off x="1143000" y="1196752"/>
            <a:ext cx="332656" cy="1008112"/>
          </a:xfrm>
          <a:prstGeom prst="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1475656" y="2708920"/>
            <a:ext cx="332656" cy="1008112"/>
          </a:xfrm>
          <a:prstGeom prst="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810344" y="3861048"/>
            <a:ext cx="332656" cy="1008112"/>
          </a:xfrm>
          <a:prstGeom prst="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p:nvSpPr>
        <p:spPr>
          <a:xfrm>
            <a:off x="140970" y="4995322"/>
            <a:ext cx="332656" cy="1008112"/>
          </a:xfrm>
          <a:prstGeom prst="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587866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798074"/>
            <a:ext cx="7776864" cy="5472608"/>
          </a:xfrm>
        </p:spPr>
        <p:txBody>
          <a:bodyPr>
            <a:noAutofit/>
          </a:bodyPr>
          <a:lstStyle/>
          <a:p>
            <a:pPr marL="0" lvl="0" indent="0" algn="just">
              <a:buNone/>
            </a:pPr>
            <a:r>
              <a:rPr lang="ru-RU" sz="2000" dirty="0"/>
              <a:t>3</a:t>
            </a:r>
            <a:r>
              <a:rPr lang="ru-RU" sz="2000" dirty="0" smtClean="0"/>
              <a:t>. Набор слов:</a:t>
            </a:r>
          </a:p>
          <a:p>
            <a:pPr marL="0" lvl="0" indent="0" algn="just">
              <a:buNone/>
            </a:pPr>
            <a:r>
              <a:rPr lang="ru-RU" sz="2000" dirty="0" smtClean="0"/>
              <a:t>Петя не может получить ВОЛНА и КРОНА.</a:t>
            </a:r>
          </a:p>
          <a:p>
            <a:pPr marL="0" indent="0" algn="just">
              <a:buNone/>
            </a:pPr>
            <a:r>
              <a:rPr lang="ru-RU" sz="3200" b="1" spc="600" dirty="0" smtClean="0">
                <a:latin typeface="Courier New" panose="02070309020205020404" pitchFamily="49" charset="0"/>
                <a:cs typeface="Courier New" panose="02070309020205020404" pitchFamily="49" charset="0"/>
              </a:rPr>
              <a:t>ВОРОНА</a:t>
            </a:r>
            <a:r>
              <a:rPr lang="ru-RU" sz="2000" dirty="0">
                <a:cs typeface="Courier New" panose="02070309020205020404" pitchFamily="49" charset="0"/>
              </a:rPr>
              <a:t>- </a:t>
            </a:r>
            <a:r>
              <a:rPr lang="ru-RU" sz="2000" dirty="0" smtClean="0">
                <a:cs typeface="Courier New" panose="02070309020205020404" pitchFamily="49" charset="0"/>
              </a:rPr>
              <a:t>четно</a:t>
            </a:r>
            <a:endParaRPr lang="ru-RU" sz="2000" dirty="0" smtClean="0">
              <a:latin typeface="Courier New" panose="02070309020205020404" pitchFamily="49" charset="0"/>
              <a:cs typeface="Courier New" panose="02070309020205020404" pitchFamily="49" charset="0"/>
            </a:endParaRPr>
          </a:p>
          <a:p>
            <a:pPr marL="0" indent="0" algn="just">
              <a:buNone/>
            </a:pPr>
            <a:r>
              <a:rPr lang="ru-RU" sz="3200" b="1" spc="600" dirty="0" smtClean="0">
                <a:latin typeface="Courier New" panose="02070309020205020404" pitchFamily="49" charset="0"/>
                <a:cs typeface="Courier New" panose="02070309020205020404" pitchFamily="49" charset="0"/>
              </a:rPr>
              <a:t>ВОЛК</a:t>
            </a:r>
            <a:r>
              <a:rPr lang="ru-RU" sz="2000" dirty="0" smtClean="0">
                <a:cs typeface="Courier New" panose="02070309020205020404" pitchFamily="49" charset="0"/>
              </a:rPr>
              <a:t>- четно</a:t>
            </a:r>
            <a:endParaRPr lang="ru-RU" sz="2000" b="1" spc="600" dirty="0" smtClean="0">
              <a:latin typeface="Courier New" panose="02070309020205020404" pitchFamily="49" charset="0"/>
              <a:cs typeface="Courier New" panose="02070309020205020404" pitchFamily="49" charset="0"/>
            </a:endParaRPr>
          </a:p>
          <a:p>
            <a:pPr marL="0" indent="0" algn="just">
              <a:buNone/>
            </a:pPr>
            <a:r>
              <a:rPr lang="ru-RU" sz="3200" b="1" spc="600" dirty="0" smtClean="0">
                <a:latin typeface="Courier New" panose="02070309020205020404" pitchFamily="49" charset="0"/>
                <a:cs typeface="Courier New" panose="02070309020205020404" pitchFamily="49" charset="0"/>
              </a:rPr>
              <a:t>ВОЛНА</a:t>
            </a:r>
            <a:r>
              <a:rPr lang="ru-RU" sz="2000" dirty="0" smtClean="0">
                <a:cs typeface="Courier New" panose="02070309020205020404" pitchFamily="49" charset="0"/>
              </a:rPr>
              <a:t>- нечетно</a:t>
            </a:r>
            <a:endParaRPr lang="ru-RU" sz="2000" b="1" spc="600" dirty="0" smtClean="0">
              <a:latin typeface="Courier New" panose="02070309020205020404" pitchFamily="49" charset="0"/>
              <a:cs typeface="Courier New" panose="02070309020205020404" pitchFamily="49" charset="0"/>
            </a:endParaRPr>
          </a:p>
          <a:p>
            <a:pPr marL="0" indent="0" algn="just">
              <a:buNone/>
            </a:pPr>
            <a:r>
              <a:rPr lang="ru-RU" sz="3200" b="1" spc="600" dirty="0" smtClean="0">
                <a:latin typeface="Courier New" panose="02070309020205020404" pitchFamily="49" charset="0"/>
                <a:cs typeface="Courier New" panose="02070309020205020404" pitchFamily="49" charset="0"/>
              </a:rPr>
              <a:t>КРОНА</a:t>
            </a:r>
            <a:r>
              <a:rPr lang="ru-RU" sz="2000" dirty="0">
                <a:cs typeface="Courier New" panose="02070309020205020404" pitchFamily="49" charset="0"/>
              </a:rPr>
              <a:t>- </a:t>
            </a:r>
            <a:r>
              <a:rPr lang="ru-RU" sz="2000" dirty="0" smtClean="0">
                <a:cs typeface="Courier New" panose="02070309020205020404" pitchFamily="49" charset="0"/>
              </a:rPr>
              <a:t>нечетно</a:t>
            </a:r>
            <a:endParaRPr lang="ru-RU" sz="2000" b="1" spc="600" dirty="0" smtClean="0">
              <a:latin typeface="Courier New" panose="02070309020205020404" pitchFamily="49" charset="0"/>
              <a:cs typeface="Courier New" panose="02070309020205020404" pitchFamily="49" charset="0"/>
            </a:endParaRPr>
          </a:p>
          <a:p>
            <a:pPr marL="0" indent="0" algn="just">
              <a:buNone/>
            </a:pPr>
            <a:r>
              <a:rPr lang="ru-RU" sz="3200" b="1" spc="600" dirty="0" smtClean="0">
                <a:latin typeface="Courier New" panose="02070309020205020404" pitchFamily="49" charset="0"/>
                <a:cs typeface="Courier New" panose="02070309020205020404" pitchFamily="49" charset="0"/>
              </a:rPr>
              <a:t>КРОКУС</a:t>
            </a:r>
            <a:r>
              <a:rPr lang="ru-RU" sz="2000" dirty="0">
                <a:cs typeface="Courier New" panose="02070309020205020404" pitchFamily="49" charset="0"/>
              </a:rPr>
              <a:t>- </a:t>
            </a:r>
            <a:r>
              <a:rPr lang="ru-RU" sz="2000" dirty="0" smtClean="0">
                <a:cs typeface="Courier New" panose="02070309020205020404" pitchFamily="49" charset="0"/>
              </a:rPr>
              <a:t>четно</a:t>
            </a:r>
            <a:endParaRPr lang="ru-RU" sz="2000" b="1" spc="600" dirty="0" smtClean="0">
              <a:latin typeface="Courier New" panose="02070309020205020404" pitchFamily="49" charset="0"/>
              <a:cs typeface="Courier New" panose="02070309020205020404" pitchFamily="49" charset="0"/>
            </a:endParaRPr>
          </a:p>
          <a:p>
            <a:pPr marL="0" indent="0" algn="just">
              <a:buNone/>
            </a:pPr>
            <a:r>
              <a:rPr lang="ru-RU" sz="3200" b="1" spc="600" dirty="0" smtClean="0">
                <a:latin typeface="Courier New" panose="02070309020205020404" pitchFamily="49" charset="0"/>
                <a:cs typeface="Courier New" panose="02070309020205020404" pitchFamily="49" charset="0"/>
              </a:rPr>
              <a:t>КРОКОДИЛ</a:t>
            </a:r>
            <a:r>
              <a:rPr lang="ru-RU" sz="2000" dirty="0">
                <a:cs typeface="Courier New" panose="02070309020205020404" pitchFamily="49" charset="0"/>
              </a:rPr>
              <a:t>- </a:t>
            </a:r>
            <a:r>
              <a:rPr lang="ru-RU" sz="2000" dirty="0" smtClean="0">
                <a:cs typeface="Courier New" panose="02070309020205020404" pitchFamily="49" charset="0"/>
              </a:rPr>
              <a:t>четно</a:t>
            </a:r>
            <a:endParaRPr lang="ru-RU" sz="2000" dirty="0">
              <a:cs typeface="Courier New" panose="02070309020205020404" pitchFamily="49" charset="0"/>
            </a:endParaRPr>
          </a:p>
          <a:p>
            <a:pPr marL="0" lvl="0" indent="0" algn="just">
              <a:buNone/>
            </a:pPr>
            <a:endParaRPr lang="ru-RU" sz="3200" b="1" spc="600" dirty="0">
              <a:latin typeface="Courier New" panose="02070309020205020404" pitchFamily="49" charset="0"/>
              <a:cs typeface="Courier New" panose="02070309020205020404" pitchFamily="49" charset="0"/>
            </a:endParaRPr>
          </a:p>
          <a:p>
            <a:pPr marL="0" lvl="0" indent="0" algn="just">
              <a:buNone/>
            </a:pPr>
            <a:endParaRPr lang="ru-RU" sz="2000" dirty="0" smtClean="0"/>
          </a:p>
          <a:p>
            <a:pPr marL="0" lvl="0" indent="0" algn="just">
              <a:buNone/>
            </a:pPr>
            <a:r>
              <a:rPr lang="ru-RU" sz="2000" dirty="0" smtClean="0"/>
              <a:t>Ответ: Ваня</a:t>
            </a:r>
            <a:endParaRPr lang="ru-RU" sz="2000" dirty="0"/>
          </a:p>
        </p:txBody>
      </p:sp>
      <p:sp>
        <p:nvSpPr>
          <p:cNvPr id="12" name="Заголовок 1"/>
          <p:cNvSpPr>
            <a:spLocks noGrp="1"/>
          </p:cNvSpPr>
          <p:nvPr>
            <p:ph type="title"/>
          </p:nvPr>
        </p:nvSpPr>
        <p:spPr>
          <a:xfrm>
            <a:off x="251520" y="116632"/>
            <a:ext cx="7239000" cy="698336"/>
          </a:xfrm>
        </p:spPr>
        <p:txBody>
          <a:bodyPr>
            <a:normAutofit/>
          </a:bodyPr>
          <a:lstStyle/>
          <a:p>
            <a:r>
              <a:rPr lang="ru-RU" dirty="0" smtClean="0"/>
              <a:t>Буквы (№70)</a:t>
            </a:r>
            <a:endParaRPr lang="ru-RU" dirty="0"/>
          </a:p>
        </p:txBody>
      </p:sp>
      <p:sp>
        <p:nvSpPr>
          <p:cNvPr id="2" name="Прямоугольник 1"/>
          <p:cNvSpPr/>
          <p:nvPr/>
        </p:nvSpPr>
        <p:spPr>
          <a:xfrm>
            <a:off x="1105712" y="2178576"/>
            <a:ext cx="332656" cy="1008112"/>
          </a:xfrm>
          <a:prstGeom prst="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6" name="Прямоугольник 15"/>
          <p:cNvSpPr/>
          <p:nvPr/>
        </p:nvSpPr>
        <p:spPr>
          <a:xfrm>
            <a:off x="1086662" y="3349449"/>
            <a:ext cx="332656" cy="1008112"/>
          </a:xfrm>
          <a:prstGeom prst="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Tree>
    <p:extLst>
      <p:ext uri="{BB962C8B-B14F-4D97-AF65-F5344CB8AC3E}">
        <p14:creationId xmlns:p14="http://schemas.microsoft.com/office/powerpoint/2010/main" val="28866713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7239000" cy="698336"/>
          </a:xfrm>
        </p:spPr>
        <p:txBody>
          <a:bodyPr>
            <a:normAutofit fontScale="90000"/>
          </a:bodyPr>
          <a:lstStyle/>
          <a:p>
            <a:r>
              <a:rPr lang="ru-RU" dirty="0" smtClean="0"/>
              <a:t>Шашки домино (</a:t>
            </a:r>
            <a:r>
              <a:rPr lang="ru-RU" dirty="0" err="1" smtClean="0"/>
              <a:t>демо</a:t>
            </a:r>
            <a:r>
              <a:rPr lang="ru-RU" dirty="0" smtClean="0"/>
              <a:t>-версия)</a:t>
            </a:r>
            <a:endParaRPr lang="ru-RU" dirty="0"/>
          </a:p>
        </p:txBody>
      </p:sp>
      <p:sp>
        <p:nvSpPr>
          <p:cNvPr id="3" name="Объект 2"/>
          <p:cNvSpPr>
            <a:spLocks noGrp="1"/>
          </p:cNvSpPr>
          <p:nvPr>
            <p:ph idx="1"/>
          </p:nvPr>
        </p:nvSpPr>
        <p:spPr>
          <a:xfrm>
            <a:off x="179512" y="908720"/>
            <a:ext cx="7920880" cy="6093296"/>
          </a:xfrm>
        </p:spPr>
        <p:txBody>
          <a:bodyPr>
            <a:noAutofit/>
          </a:bodyPr>
          <a:lstStyle/>
          <a:p>
            <a:pPr marL="0" indent="0" algn="just">
              <a:spcBef>
                <a:spcPts val="0"/>
              </a:spcBef>
              <a:buNone/>
            </a:pPr>
            <a:r>
              <a:rPr lang="ru-RU" sz="1100" dirty="0" smtClean="0"/>
              <a:t>Два </a:t>
            </a:r>
            <a:r>
              <a:rPr lang="ru-RU" sz="1100" dirty="0"/>
              <a:t>игрока, Петя и Ваня играют в следующую игру. На столе в кучке лежат фишки. На лицевой стороне каждой фишки написано двузначное натуральное число, обе цифры которого находятся в диапазоне от 1 до 4. Никакие две фишки не повторяются. Игра состоит в том, что игроки</a:t>
            </a:r>
          </a:p>
          <a:p>
            <a:pPr marL="0" indent="0" algn="just">
              <a:spcBef>
                <a:spcPts val="0"/>
              </a:spcBef>
              <a:buNone/>
            </a:pPr>
            <a:r>
              <a:rPr lang="ru-RU" sz="1100" dirty="0"/>
              <a:t>поочередно берут из кучки по одной фишке и выкладывают в цепочку на стол лицевой стороной вверх таким образом, что каждая новая фишка ставится правее предыдущей и ближайшие цифры соседних фишек совпадают. Верхняя часть всех выложенных фишек направлена в одну</a:t>
            </a:r>
          </a:p>
          <a:p>
            <a:pPr marL="0" indent="0" algn="just">
              <a:spcBef>
                <a:spcPts val="0"/>
              </a:spcBef>
              <a:buNone/>
            </a:pPr>
            <a:r>
              <a:rPr lang="ru-RU" sz="1100" dirty="0"/>
              <a:t>сторону, то есть переворачивать фишки нельзя. Например, из фишки, на которой написано 23, нельзя сделать фишку, на которой написано 32. Первый ход делает Петя, выкладывая на стол любую фишку из кучки. Игра заканчивается, когда в кучке нет ни одной фишки, которую можно добавить в цепочку. Тот, кто добавил в цепочку последнюю фишку, выигрывает, а его противник проигрывает. Будем называть партией любую допустимую правилами последовательность ходов игроков, приводящую к завершению игры. Будем говорить, что игрок имеет выигрышную стратегию, если он может выиграть при любых ходах противника. Описать стратегию игрока – значит указать, какую фишку он должен выставить в любой ситуации, которая ему может встретиться при различной игре противника.</a:t>
            </a:r>
          </a:p>
          <a:p>
            <a:pPr marL="0" indent="0" algn="just">
              <a:spcBef>
                <a:spcPts val="0"/>
              </a:spcBef>
              <a:buNone/>
            </a:pPr>
            <a:r>
              <a:rPr lang="ru-RU" sz="1100" b="1" dirty="0"/>
              <a:t>Пример.</a:t>
            </a:r>
            <a:r>
              <a:rPr lang="ru-RU" sz="1100" dirty="0"/>
              <a:t> Пусть на столе в кучке лежат фишки: 11, 12, 13, 21, 22, 23</a:t>
            </a:r>
          </a:p>
          <a:p>
            <a:pPr marL="0" indent="0" algn="just">
              <a:spcBef>
                <a:spcPts val="0"/>
              </a:spcBef>
              <a:buNone/>
            </a:pPr>
            <a:r>
              <a:rPr lang="ru-RU" sz="1100" dirty="0"/>
              <a:t>Пусть первый ход Пети 12. Ваня может поставить 21, 22 или 23. Предположим, он ставит 21. Получим цепочку 12-21. Петя может поставить 11 или 13. Предположим, он ставит 11. Получим цепочку 12-21-11. Ваня может поставить только фишку со значением 13. Получим цепочку 12-21-11-13. Перед Петей в кучке остались только фишки 22 и 23, то есть нет фишек, которые он мог бы добавить в цепочку. Таким образом, партия закончена, Ваня выиграл.</a:t>
            </a:r>
          </a:p>
          <a:p>
            <a:pPr marL="0" indent="0" algn="just">
              <a:spcBef>
                <a:spcPts val="0"/>
              </a:spcBef>
              <a:buNone/>
            </a:pPr>
            <a:r>
              <a:rPr lang="ru-RU" sz="1100" b="1" dirty="0"/>
              <a:t>Выполните следующие три задания при исходном наборе фишек {12, 14, 21, 22, 24, 41, 42, 44}.</a:t>
            </a:r>
            <a:endParaRPr lang="ru-RU" sz="1100" dirty="0"/>
          </a:p>
          <a:p>
            <a:pPr marL="0" indent="0" algn="just">
              <a:spcBef>
                <a:spcPts val="0"/>
              </a:spcBef>
              <a:buNone/>
            </a:pPr>
            <a:r>
              <a:rPr lang="ru-RU" sz="1100" b="1" dirty="0"/>
              <a:t>Задание 1. </a:t>
            </a:r>
            <a:endParaRPr lang="ru-RU" sz="1100" dirty="0"/>
          </a:p>
          <a:p>
            <a:pPr marL="0" indent="0" algn="just">
              <a:spcBef>
                <a:spcPts val="0"/>
              </a:spcBef>
              <a:buNone/>
            </a:pPr>
            <a:r>
              <a:rPr lang="ru-RU" sz="1100" dirty="0"/>
              <a:t>а) Приведите пример самой короткой партии, возможной при данном наборе фишек. Если таких партий несколько, достаточно привести одну.</a:t>
            </a:r>
          </a:p>
          <a:p>
            <a:pPr marL="0" indent="0" algn="just">
              <a:spcBef>
                <a:spcPts val="0"/>
              </a:spcBef>
              <a:buNone/>
            </a:pPr>
            <a:r>
              <a:rPr lang="ru-RU" sz="1100" dirty="0"/>
              <a:t>б) Пусть Петя первым ходом пошел 42. У кого из игроков есть выигрышная стратегия в этой ситуации? Укажите первый ход, который должен сделать выигрывающий игрок, играющий по этой стратегии. Приведите пример одной из партий, возможных при реализации выигрывающим игроком этой стратегии.</a:t>
            </a:r>
          </a:p>
          <a:p>
            <a:pPr marL="0" indent="0" algn="just">
              <a:spcBef>
                <a:spcPts val="0"/>
              </a:spcBef>
              <a:buNone/>
            </a:pPr>
            <a:r>
              <a:rPr lang="ru-RU" sz="1100" b="1" dirty="0"/>
              <a:t>Задание 2</a:t>
            </a:r>
            <a:endParaRPr lang="ru-RU" sz="1100" dirty="0"/>
          </a:p>
          <a:p>
            <a:pPr marL="0" indent="0" algn="just">
              <a:spcBef>
                <a:spcPts val="0"/>
              </a:spcBef>
              <a:buNone/>
            </a:pPr>
            <a:r>
              <a:rPr lang="ru-RU" sz="1100" dirty="0"/>
              <a:t>Пусть Петя первым ходом пошел 44. У кого из игроков есть выигрышная стратегия, позволяющая в этой ситуации выиграть своим четвертым ходом? Постройте в виде рисунка или таблицы дерево всех партий, возможных при реализации выигрывающим игроком этой стратегии. На рёбрах дерева указывайте ход, в узлах – цепочку фишек, получившуюся после этого хода.</a:t>
            </a:r>
          </a:p>
          <a:p>
            <a:pPr marL="0" indent="0" algn="just">
              <a:spcBef>
                <a:spcPts val="0"/>
              </a:spcBef>
              <a:buNone/>
            </a:pPr>
            <a:r>
              <a:rPr lang="ru-RU" sz="1100" b="1" dirty="0"/>
              <a:t>Задание 3</a:t>
            </a:r>
            <a:endParaRPr lang="ru-RU" sz="1100" dirty="0"/>
          </a:p>
          <a:p>
            <a:pPr marL="0" indent="0" algn="just">
              <a:spcBef>
                <a:spcPts val="0"/>
              </a:spcBef>
              <a:buNone/>
            </a:pPr>
            <a:r>
              <a:rPr lang="ru-RU" sz="1100" dirty="0"/>
              <a:t>Укажите хотя бы один способ убрать 2 фишки из исходного набора так, чтобы всегда выигрывал не тот игрок, который имеет выигрышную стратегию в задании 2. Приведите пример партии для набора из 6 оставшихся фишек. </a:t>
            </a:r>
          </a:p>
          <a:p>
            <a:pPr>
              <a:spcBef>
                <a:spcPts val="0"/>
              </a:spcBef>
            </a:pPr>
            <a:endParaRPr lang="ru-RU" sz="1100" dirty="0"/>
          </a:p>
        </p:txBody>
      </p:sp>
    </p:spTree>
    <p:extLst>
      <p:ext uri="{BB962C8B-B14F-4D97-AF65-F5344CB8AC3E}">
        <p14:creationId xmlns:p14="http://schemas.microsoft.com/office/powerpoint/2010/main" val="29766439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320040"/>
            <a:ext cx="7992888" cy="4837152"/>
          </a:xfrm>
        </p:spPr>
        <p:txBody>
          <a:bodyPr>
            <a:normAutofit/>
          </a:bodyPr>
          <a:lstStyle/>
          <a:p>
            <a:pPr algn="ctr"/>
            <a:r>
              <a:rPr lang="ru-RU" dirty="0" smtClean="0"/>
              <a:t>Задание ЕГЭ №26</a:t>
            </a:r>
            <a:br>
              <a:rPr lang="ru-RU" dirty="0" smtClean="0"/>
            </a:br>
            <a:r>
              <a:rPr lang="ru-RU" dirty="0" smtClean="0"/>
              <a:t>Стратегия игры</a:t>
            </a:r>
            <a:br>
              <a:rPr lang="ru-RU" dirty="0" smtClean="0"/>
            </a:br>
            <a:r>
              <a:rPr lang="ru-RU" dirty="0" smtClean="0"/>
              <a:t/>
            </a:r>
            <a:br>
              <a:rPr lang="ru-RU" dirty="0" smtClean="0"/>
            </a:br>
            <a:r>
              <a:rPr lang="ru-RU" dirty="0" smtClean="0"/>
              <a:t>уровень: повышенный</a:t>
            </a:r>
            <a:br>
              <a:rPr lang="ru-RU" dirty="0" smtClean="0"/>
            </a:br>
            <a:r>
              <a:rPr lang="ru-RU" dirty="0" smtClean="0"/>
              <a:t/>
            </a:r>
            <a:br>
              <a:rPr lang="ru-RU" dirty="0" smtClean="0"/>
            </a:br>
            <a:r>
              <a:rPr lang="ru-RU" dirty="0" smtClean="0"/>
              <a:t>время выполнения: 30 минут</a:t>
            </a:r>
            <a:endParaRPr lang="ru-RU" dirty="0"/>
          </a:p>
        </p:txBody>
      </p:sp>
    </p:spTree>
    <p:extLst>
      <p:ext uri="{BB962C8B-B14F-4D97-AF65-F5344CB8AC3E}">
        <p14:creationId xmlns:p14="http://schemas.microsoft.com/office/powerpoint/2010/main" val="2401453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0452" y="0"/>
            <a:ext cx="7239000" cy="698336"/>
          </a:xfrm>
        </p:spPr>
        <p:txBody>
          <a:bodyPr>
            <a:normAutofit fontScale="90000"/>
          </a:bodyPr>
          <a:lstStyle/>
          <a:p>
            <a:r>
              <a:rPr lang="ru-RU" dirty="0" smtClean="0"/>
              <a:t>Шашки домино (</a:t>
            </a:r>
            <a:r>
              <a:rPr lang="ru-RU" dirty="0" err="1" smtClean="0"/>
              <a:t>демо</a:t>
            </a:r>
            <a:r>
              <a:rPr lang="ru-RU" dirty="0" smtClean="0"/>
              <a:t>-версия)</a:t>
            </a:r>
            <a:endParaRPr lang="ru-RU" dirty="0"/>
          </a:p>
        </p:txBody>
      </p:sp>
      <p:sp>
        <p:nvSpPr>
          <p:cNvPr id="3" name="Объект 2"/>
          <p:cNvSpPr>
            <a:spLocks noGrp="1"/>
          </p:cNvSpPr>
          <p:nvPr>
            <p:ph idx="1"/>
          </p:nvPr>
        </p:nvSpPr>
        <p:spPr>
          <a:xfrm>
            <a:off x="179512" y="908720"/>
            <a:ext cx="7920880" cy="6093296"/>
          </a:xfrm>
        </p:spPr>
        <p:txBody>
          <a:bodyPr>
            <a:noAutofit/>
          </a:bodyPr>
          <a:lstStyle/>
          <a:p>
            <a:pPr marL="0" indent="0">
              <a:spcBef>
                <a:spcPts val="0"/>
              </a:spcBef>
              <a:buNone/>
            </a:pPr>
            <a:r>
              <a:rPr lang="en-US" sz="2000" dirty="0" smtClean="0"/>
              <a:t>1</a:t>
            </a:r>
            <a:r>
              <a:rPr lang="ru-RU" sz="2000" dirty="0" smtClean="0"/>
              <a:t>А.</a:t>
            </a:r>
            <a:r>
              <a:rPr lang="ru-RU" sz="2000" dirty="0"/>
              <a:t> </a:t>
            </a:r>
            <a:r>
              <a:rPr lang="ru-RU" sz="2000" dirty="0" smtClean="0"/>
              <a:t>Приведите </a:t>
            </a:r>
            <a:r>
              <a:rPr lang="ru-RU" sz="2000" dirty="0"/>
              <a:t>пример самой короткой </a:t>
            </a:r>
            <a:r>
              <a:rPr lang="ru-RU" sz="2000" dirty="0" smtClean="0"/>
              <a:t>партии</a:t>
            </a:r>
          </a:p>
          <a:p>
            <a:pPr marL="0" indent="0">
              <a:spcBef>
                <a:spcPts val="0"/>
              </a:spcBef>
              <a:buNone/>
            </a:pPr>
            <a:endParaRPr lang="ru-RU" sz="2000" dirty="0" smtClean="0"/>
          </a:p>
          <a:p>
            <a:pPr marL="0" indent="0">
              <a:spcBef>
                <a:spcPts val="0"/>
              </a:spcBef>
              <a:buNone/>
            </a:pPr>
            <a:r>
              <a:rPr lang="ru-RU" sz="2000" dirty="0" smtClean="0"/>
              <a:t>Нужно выбрать вершину и построить из нее самый короткий возможный путь.</a:t>
            </a:r>
          </a:p>
          <a:p>
            <a:pPr marL="0" indent="0">
              <a:spcBef>
                <a:spcPts val="0"/>
              </a:spcBef>
              <a:buNone/>
            </a:pPr>
            <a:endParaRPr lang="ru-RU" sz="2000" dirty="0" smtClean="0"/>
          </a:p>
          <a:p>
            <a:pPr marL="0" indent="0">
              <a:spcBef>
                <a:spcPts val="0"/>
              </a:spcBef>
              <a:buNone/>
            </a:pPr>
            <a:endParaRPr lang="ru-RU" sz="2000" dirty="0"/>
          </a:p>
          <a:p>
            <a:pPr marL="0" indent="0">
              <a:spcBef>
                <a:spcPts val="0"/>
              </a:spcBef>
              <a:buNone/>
            </a:pPr>
            <a:endParaRPr lang="ru-RU" sz="2000" dirty="0" smtClean="0"/>
          </a:p>
          <a:p>
            <a:pPr marL="0" indent="0">
              <a:spcBef>
                <a:spcPts val="0"/>
              </a:spcBef>
              <a:buNone/>
            </a:pPr>
            <a:endParaRPr lang="ru-RU" sz="2000" dirty="0"/>
          </a:p>
          <a:p>
            <a:pPr marL="0" indent="0">
              <a:spcBef>
                <a:spcPts val="0"/>
              </a:spcBef>
              <a:buNone/>
            </a:pPr>
            <a:endParaRPr lang="ru-RU" sz="2000" dirty="0" smtClean="0"/>
          </a:p>
          <a:p>
            <a:pPr marL="0" indent="0">
              <a:spcBef>
                <a:spcPts val="0"/>
              </a:spcBef>
              <a:buNone/>
            </a:pPr>
            <a:endParaRPr lang="ru-RU" sz="2000" dirty="0"/>
          </a:p>
          <a:p>
            <a:pPr marL="0" indent="0">
              <a:spcBef>
                <a:spcPts val="0"/>
              </a:spcBef>
              <a:buNone/>
            </a:pPr>
            <a:endParaRPr lang="ru-RU" sz="2000" dirty="0" smtClean="0"/>
          </a:p>
          <a:p>
            <a:pPr marL="0" indent="0">
              <a:spcBef>
                <a:spcPts val="0"/>
              </a:spcBef>
              <a:buNone/>
            </a:pPr>
            <a:endParaRPr lang="ru-RU" sz="2000" dirty="0"/>
          </a:p>
          <a:p>
            <a:pPr marL="0" indent="0">
              <a:spcBef>
                <a:spcPts val="0"/>
              </a:spcBef>
              <a:buNone/>
            </a:pPr>
            <a:endParaRPr lang="ru-RU" sz="2000" dirty="0" smtClean="0"/>
          </a:p>
          <a:p>
            <a:pPr marL="0" indent="0">
              <a:spcBef>
                <a:spcPts val="0"/>
              </a:spcBef>
              <a:buNone/>
            </a:pPr>
            <a:endParaRPr lang="ru-RU" sz="2000" dirty="0"/>
          </a:p>
          <a:p>
            <a:pPr marL="0" indent="0">
              <a:spcBef>
                <a:spcPts val="0"/>
              </a:spcBef>
              <a:buNone/>
            </a:pPr>
            <a:endParaRPr lang="ru-RU" sz="2000" dirty="0" smtClean="0"/>
          </a:p>
          <a:p>
            <a:pPr marL="0" indent="0">
              <a:spcBef>
                <a:spcPts val="0"/>
              </a:spcBef>
              <a:buNone/>
            </a:pPr>
            <a:endParaRPr lang="ru-RU" sz="2000" dirty="0"/>
          </a:p>
          <a:p>
            <a:pPr marL="0" indent="0">
              <a:spcBef>
                <a:spcPts val="0"/>
              </a:spcBef>
              <a:buNone/>
            </a:pPr>
            <a:endParaRPr lang="ru-RU" sz="2000" dirty="0"/>
          </a:p>
          <a:p>
            <a:pPr marL="0" indent="0">
              <a:spcBef>
                <a:spcPts val="0"/>
              </a:spcBef>
              <a:buNone/>
            </a:pPr>
            <a:r>
              <a:rPr lang="ru-RU" sz="2000" dirty="0" smtClean="0"/>
              <a:t>Ответ: 12-21-14-41 или 14-41-12-21</a:t>
            </a:r>
          </a:p>
          <a:p>
            <a:pPr marL="0" indent="0">
              <a:spcBef>
                <a:spcPts val="0"/>
              </a:spcBef>
              <a:buNone/>
            </a:pPr>
            <a:endParaRPr lang="ru-RU" sz="2000" dirty="0" smtClean="0"/>
          </a:p>
        </p:txBody>
      </p:sp>
      <p:sp>
        <p:nvSpPr>
          <p:cNvPr id="4" name="Овал 3"/>
          <p:cNvSpPr/>
          <p:nvPr/>
        </p:nvSpPr>
        <p:spPr>
          <a:xfrm>
            <a:off x="3347864" y="2564904"/>
            <a:ext cx="792088"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t>1</a:t>
            </a:r>
            <a:endParaRPr lang="ru-RU" sz="3600" b="1" dirty="0"/>
          </a:p>
        </p:txBody>
      </p:sp>
      <p:sp>
        <p:nvSpPr>
          <p:cNvPr id="5" name="Овал 4"/>
          <p:cNvSpPr/>
          <p:nvPr/>
        </p:nvSpPr>
        <p:spPr>
          <a:xfrm>
            <a:off x="5364088" y="4248180"/>
            <a:ext cx="792088"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a:t>4</a:t>
            </a:r>
          </a:p>
        </p:txBody>
      </p:sp>
      <p:sp>
        <p:nvSpPr>
          <p:cNvPr id="6" name="Овал 5"/>
          <p:cNvSpPr/>
          <p:nvPr/>
        </p:nvSpPr>
        <p:spPr>
          <a:xfrm>
            <a:off x="1403648" y="4293096"/>
            <a:ext cx="792088"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t>2</a:t>
            </a:r>
            <a:endParaRPr lang="ru-RU" sz="3600" b="1" dirty="0"/>
          </a:p>
        </p:txBody>
      </p:sp>
      <p:cxnSp>
        <p:nvCxnSpPr>
          <p:cNvPr id="8" name="Прямая со стрелкой 7"/>
          <p:cNvCxnSpPr>
            <a:stCxn id="4" idx="5"/>
            <a:endCxn id="5" idx="1"/>
          </p:cNvCxnSpPr>
          <p:nvPr/>
        </p:nvCxnSpPr>
        <p:spPr>
          <a:xfrm>
            <a:off x="4023953" y="3179531"/>
            <a:ext cx="1456134" cy="1174102"/>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a:endCxn id="4" idx="6"/>
          </p:cNvCxnSpPr>
          <p:nvPr/>
        </p:nvCxnSpPr>
        <p:spPr>
          <a:xfrm flipH="1" flipV="1">
            <a:off x="4139952" y="2924944"/>
            <a:ext cx="1512168" cy="1323236"/>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a:endCxn id="5" idx="2"/>
          </p:cNvCxnSpPr>
          <p:nvPr/>
        </p:nvCxnSpPr>
        <p:spPr>
          <a:xfrm>
            <a:off x="2195736" y="4608220"/>
            <a:ext cx="3168352"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p:nvPr/>
        </p:nvCxnSpPr>
        <p:spPr>
          <a:xfrm flipH="1">
            <a:off x="2195736" y="4797152"/>
            <a:ext cx="3168352"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a:endCxn id="6" idx="7"/>
          </p:cNvCxnSpPr>
          <p:nvPr/>
        </p:nvCxnSpPr>
        <p:spPr>
          <a:xfrm flipH="1">
            <a:off x="2079737" y="3284984"/>
            <a:ext cx="1484151" cy="1113565"/>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p:nvPr/>
        </p:nvCxnSpPr>
        <p:spPr>
          <a:xfrm flipV="1">
            <a:off x="1799692" y="3068960"/>
            <a:ext cx="1548172" cy="1224136"/>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5" name="Круговая стрелка 24"/>
          <p:cNvSpPr/>
          <p:nvPr/>
        </p:nvSpPr>
        <p:spPr>
          <a:xfrm rot="14238378">
            <a:off x="1140959" y="4305669"/>
            <a:ext cx="697009" cy="1149726"/>
          </a:xfrm>
          <a:prstGeom prst="circularArrow">
            <a:avLst>
              <a:gd name="adj1" fmla="val 0"/>
              <a:gd name="adj2" fmla="val 1632345"/>
              <a:gd name="adj3" fmla="val 20680862"/>
              <a:gd name="adj4" fmla="val 9585826"/>
              <a:gd name="adj5" fmla="val 130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6" name="Круговая стрелка 25"/>
          <p:cNvSpPr/>
          <p:nvPr/>
        </p:nvSpPr>
        <p:spPr>
          <a:xfrm rot="7663326">
            <a:off x="5711149" y="4298456"/>
            <a:ext cx="697009" cy="1149726"/>
          </a:xfrm>
          <a:prstGeom prst="circularArrow">
            <a:avLst>
              <a:gd name="adj1" fmla="val 0"/>
              <a:gd name="adj2" fmla="val 1632345"/>
              <a:gd name="adj3" fmla="val 20680862"/>
              <a:gd name="adj4" fmla="val 9585826"/>
              <a:gd name="adj5" fmla="val 130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20008568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0452" y="9188"/>
            <a:ext cx="7239000" cy="698336"/>
          </a:xfrm>
        </p:spPr>
        <p:txBody>
          <a:bodyPr>
            <a:normAutofit fontScale="90000"/>
          </a:bodyPr>
          <a:lstStyle/>
          <a:p>
            <a:r>
              <a:rPr lang="ru-RU" dirty="0" smtClean="0"/>
              <a:t>Шашки домино (</a:t>
            </a:r>
            <a:r>
              <a:rPr lang="ru-RU" dirty="0" err="1" smtClean="0"/>
              <a:t>демо</a:t>
            </a:r>
            <a:r>
              <a:rPr lang="ru-RU" dirty="0" smtClean="0"/>
              <a:t>-версия)</a:t>
            </a:r>
            <a:endParaRPr lang="ru-RU" dirty="0"/>
          </a:p>
        </p:txBody>
      </p:sp>
      <p:sp>
        <p:nvSpPr>
          <p:cNvPr id="3" name="Объект 2"/>
          <p:cNvSpPr>
            <a:spLocks noGrp="1"/>
          </p:cNvSpPr>
          <p:nvPr>
            <p:ph idx="1"/>
          </p:nvPr>
        </p:nvSpPr>
        <p:spPr>
          <a:xfrm>
            <a:off x="179512" y="908720"/>
            <a:ext cx="7920880" cy="6093296"/>
          </a:xfrm>
        </p:spPr>
        <p:txBody>
          <a:bodyPr>
            <a:noAutofit/>
          </a:bodyPr>
          <a:lstStyle/>
          <a:p>
            <a:pPr marL="0" indent="0" algn="just">
              <a:spcBef>
                <a:spcPts val="0"/>
              </a:spcBef>
              <a:buNone/>
            </a:pPr>
            <a:r>
              <a:rPr lang="en-US" sz="2000" dirty="0" smtClean="0"/>
              <a:t>1</a:t>
            </a:r>
            <a:r>
              <a:rPr lang="ru-RU" sz="2000" dirty="0" smtClean="0"/>
              <a:t>Б. Первый ход 42</a:t>
            </a:r>
            <a:r>
              <a:rPr lang="ru-RU" sz="2000" dirty="0"/>
              <a:t>. У кого из игроков есть выигрышная </a:t>
            </a:r>
            <a:r>
              <a:rPr lang="ru-RU" sz="2000" dirty="0" smtClean="0"/>
              <a:t>стратегия?</a:t>
            </a:r>
          </a:p>
          <a:p>
            <a:pPr marL="0" indent="0">
              <a:spcBef>
                <a:spcPts val="0"/>
              </a:spcBef>
              <a:buNone/>
            </a:pPr>
            <a:endParaRPr lang="ru-RU" sz="2000" dirty="0" smtClean="0"/>
          </a:p>
          <a:p>
            <a:pPr marL="0" indent="0">
              <a:spcBef>
                <a:spcPts val="0"/>
              </a:spcBef>
              <a:buNone/>
            </a:pPr>
            <a:r>
              <a:rPr lang="ru-RU" sz="2000" dirty="0" smtClean="0"/>
              <a:t>Цель Вани добиться того, чтобы все дуги были использованы.</a:t>
            </a:r>
          </a:p>
          <a:p>
            <a:pPr marL="0" indent="0">
              <a:spcBef>
                <a:spcPts val="0"/>
              </a:spcBef>
              <a:buNone/>
            </a:pPr>
            <a:endParaRPr lang="ru-RU" sz="2000"/>
          </a:p>
          <a:p>
            <a:pPr marL="0" indent="0">
              <a:spcBef>
                <a:spcPts val="0"/>
              </a:spcBef>
              <a:buNone/>
            </a:pPr>
            <a:endParaRPr lang="ru-RU" sz="2000" dirty="0"/>
          </a:p>
          <a:p>
            <a:pPr marL="0" indent="0">
              <a:spcBef>
                <a:spcPts val="0"/>
              </a:spcBef>
              <a:buNone/>
            </a:pPr>
            <a:endParaRPr lang="ru-RU" sz="2000" dirty="0" smtClean="0"/>
          </a:p>
          <a:p>
            <a:pPr marL="0" indent="0">
              <a:spcBef>
                <a:spcPts val="0"/>
              </a:spcBef>
              <a:buNone/>
            </a:pPr>
            <a:endParaRPr lang="ru-RU" sz="2000" dirty="0"/>
          </a:p>
          <a:p>
            <a:pPr marL="0" indent="0">
              <a:spcBef>
                <a:spcPts val="0"/>
              </a:spcBef>
              <a:buNone/>
            </a:pPr>
            <a:endParaRPr lang="ru-RU" sz="2000" dirty="0" smtClean="0"/>
          </a:p>
          <a:p>
            <a:pPr marL="0" indent="0">
              <a:spcBef>
                <a:spcPts val="0"/>
              </a:spcBef>
              <a:buNone/>
            </a:pPr>
            <a:endParaRPr lang="ru-RU" sz="2000" dirty="0"/>
          </a:p>
          <a:p>
            <a:pPr marL="0" indent="0">
              <a:spcBef>
                <a:spcPts val="0"/>
              </a:spcBef>
              <a:buNone/>
            </a:pPr>
            <a:endParaRPr lang="ru-RU" sz="2000" dirty="0" smtClean="0"/>
          </a:p>
          <a:p>
            <a:pPr marL="0" indent="0">
              <a:spcBef>
                <a:spcPts val="0"/>
              </a:spcBef>
              <a:buNone/>
            </a:pPr>
            <a:endParaRPr lang="ru-RU" sz="2000" dirty="0"/>
          </a:p>
          <a:p>
            <a:pPr marL="0" indent="0">
              <a:spcBef>
                <a:spcPts val="0"/>
              </a:spcBef>
              <a:buNone/>
            </a:pPr>
            <a:endParaRPr lang="ru-RU" sz="2000" dirty="0" smtClean="0"/>
          </a:p>
          <a:p>
            <a:pPr marL="0" indent="0">
              <a:spcBef>
                <a:spcPts val="0"/>
              </a:spcBef>
              <a:buNone/>
            </a:pPr>
            <a:endParaRPr lang="ru-RU" sz="2000" dirty="0"/>
          </a:p>
          <a:p>
            <a:pPr marL="0" indent="0">
              <a:spcBef>
                <a:spcPts val="0"/>
              </a:spcBef>
              <a:buNone/>
            </a:pPr>
            <a:endParaRPr lang="ru-RU" sz="2000" dirty="0" smtClean="0"/>
          </a:p>
          <a:p>
            <a:pPr marL="0" indent="0">
              <a:spcBef>
                <a:spcPts val="0"/>
              </a:spcBef>
              <a:buNone/>
            </a:pPr>
            <a:endParaRPr lang="ru-RU" sz="2000" dirty="0"/>
          </a:p>
          <a:p>
            <a:pPr marL="0" indent="0">
              <a:spcBef>
                <a:spcPts val="0"/>
              </a:spcBef>
              <a:buNone/>
            </a:pPr>
            <a:endParaRPr lang="ru-RU" sz="2000" dirty="0"/>
          </a:p>
          <a:p>
            <a:pPr marL="0" indent="0">
              <a:spcBef>
                <a:spcPts val="0"/>
              </a:spcBef>
              <a:buNone/>
            </a:pPr>
            <a:r>
              <a:rPr lang="ru-RU" sz="2000" dirty="0" smtClean="0"/>
              <a:t>Ответ: Ваня</a:t>
            </a:r>
          </a:p>
          <a:p>
            <a:pPr marL="0" indent="0">
              <a:spcBef>
                <a:spcPts val="0"/>
              </a:spcBef>
              <a:buNone/>
            </a:pPr>
            <a:endParaRPr lang="ru-RU" sz="2000" dirty="0" smtClean="0"/>
          </a:p>
        </p:txBody>
      </p:sp>
      <p:sp>
        <p:nvSpPr>
          <p:cNvPr id="4" name="Овал 3"/>
          <p:cNvSpPr/>
          <p:nvPr/>
        </p:nvSpPr>
        <p:spPr>
          <a:xfrm>
            <a:off x="3347864" y="3229506"/>
            <a:ext cx="792088"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t>1</a:t>
            </a:r>
            <a:endParaRPr lang="ru-RU" sz="3600" b="1" dirty="0"/>
          </a:p>
        </p:txBody>
      </p:sp>
      <p:sp>
        <p:nvSpPr>
          <p:cNvPr id="5" name="Овал 4"/>
          <p:cNvSpPr/>
          <p:nvPr/>
        </p:nvSpPr>
        <p:spPr>
          <a:xfrm>
            <a:off x="5364088" y="4912782"/>
            <a:ext cx="792088"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a:t>4</a:t>
            </a:r>
          </a:p>
        </p:txBody>
      </p:sp>
      <p:sp>
        <p:nvSpPr>
          <p:cNvPr id="6" name="Овал 5"/>
          <p:cNvSpPr/>
          <p:nvPr/>
        </p:nvSpPr>
        <p:spPr>
          <a:xfrm>
            <a:off x="1403648" y="4957698"/>
            <a:ext cx="792088"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t>2</a:t>
            </a:r>
            <a:endParaRPr lang="ru-RU" sz="3600" b="1" dirty="0"/>
          </a:p>
        </p:txBody>
      </p:sp>
      <p:cxnSp>
        <p:nvCxnSpPr>
          <p:cNvPr id="8" name="Прямая со стрелкой 7"/>
          <p:cNvCxnSpPr>
            <a:stCxn id="4" idx="5"/>
            <a:endCxn id="5" idx="1"/>
          </p:cNvCxnSpPr>
          <p:nvPr/>
        </p:nvCxnSpPr>
        <p:spPr>
          <a:xfrm>
            <a:off x="4023953" y="3844133"/>
            <a:ext cx="1456134" cy="1174102"/>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a:endCxn id="4" idx="6"/>
          </p:cNvCxnSpPr>
          <p:nvPr/>
        </p:nvCxnSpPr>
        <p:spPr>
          <a:xfrm flipH="1" flipV="1">
            <a:off x="4139952" y="3589546"/>
            <a:ext cx="1512168" cy="1323236"/>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a:endCxn id="5" idx="2"/>
          </p:cNvCxnSpPr>
          <p:nvPr/>
        </p:nvCxnSpPr>
        <p:spPr>
          <a:xfrm>
            <a:off x="2195736" y="5272822"/>
            <a:ext cx="3168352"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p:nvPr/>
        </p:nvCxnSpPr>
        <p:spPr>
          <a:xfrm flipH="1">
            <a:off x="2195736" y="5461754"/>
            <a:ext cx="3168352" cy="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a:endCxn id="6" idx="7"/>
          </p:cNvCxnSpPr>
          <p:nvPr/>
        </p:nvCxnSpPr>
        <p:spPr>
          <a:xfrm flipH="1">
            <a:off x="2079737" y="3949586"/>
            <a:ext cx="1484151" cy="1113565"/>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p:nvPr/>
        </p:nvCxnSpPr>
        <p:spPr>
          <a:xfrm flipV="1">
            <a:off x="1799692" y="3733562"/>
            <a:ext cx="1548172" cy="1224136"/>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25" name="Круговая стрелка 24"/>
          <p:cNvSpPr/>
          <p:nvPr/>
        </p:nvSpPr>
        <p:spPr>
          <a:xfrm rot="14238378">
            <a:off x="1140959" y="4970271"/>
            <a:ext cx="697009" cy="1149726"/>
          </a:xfrm>
          <a:prstGeom prst="circularArrow">
            <a:avLst>
              <a:gd name="adj1" fmla="val 0"/>
              <a:gd name="adj2" fmla="val 1632345"/>
              <a:gd name="adj3" fmla="val 20680862"/>
              <a:gd name="adj4" fmla="val 9585826"/>
              <a:gd name="adj5" fmla="val 130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6" name="Круговая стрелка 25"/>
          <p:cNvSpPr/>
          <p:nvPr/>
        </p:nvSpPr>
        <p:spPr>
          <a:xfrm rot="7663326">
            <a:off x="5711149" y="4963058"/>
            <a:ext cx="697009" cy="1149726"/>
          </a:xfrm>
          <a:prstGeom prst="circularArrow">
            <a:avLst>
              <a:gd name="adj1" fmla="val 0"/>
              <a:gd name="adj2" fmla="val 1632345"/>
              <a:gd name="adj3" fmla="val 20680862"/>
              <a:gd name="adj4" fmla="val 9585826"/>
              <a:gd name="adj5" fmla="val 130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37449226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7239000" cy="698336"/>
          </a:xfrm>
        </p:spPr>
        <p:txBody>
          <a:bodyPr>
            <a:normAutofit fontScale="90000"/>
          </a:bodyPr>
          <a:lstStyle/>
          <a:p>
            <a:r>
              <a:rPr lang="ru-RU" dirty="0" smtClean="0"/>
              <a:t>Шашки домино (</a:t>
            </a:r>
            <a:r>
              <a:rPr lang="ru-RU" dirty="0" err="1" smtClean="0"/>
              <a:t>демо</a:t>
            </a:r>
            <a:r>
              <a:rPr lang="ru-RU" dirty="0" smtClean="0"/>
              <a:t>-версия)</a:t>
            </a:r>
            <a:endParaRPr lang="ru-RU" dirty="0"/>
          </a:p>
        </p:txBody>
      </p:sp>
      <p:sp>
        <p:nvSpPr>
          <p:cNvPr id="3" name="Объект 2"/>
          <p:cNvSpPr>
            <a:spLocks noGrp="1"/>
          </p:cNvSpPr>
          <p:nvPr>
            <p:ph idx="1"/>
          </p:nvPr>
        </p:nvSpPr>
        <p:spPr>
          <a:xfrm>
            <a:off x="179512" y="765810"/>
            <a:ext cx="7920880" cy="6093296"/>
          </a:xfrm>
        </p:spPr>
        <p:txBody>
          <a:bodyPr>
            <a:noAutofit/>
          </a:bodyPr>
          <a:lstStyle/>
          <a:p>
            <a:pPr marL="0" indent="0" algn="just">
              <a:spcBef>
                <a:spcPts val="0"/>
              </a:spcBef>
              <a:buNone/>
            </a:pPr>
            <a:r>
              <a:rPr lang="ru-RU" sz="2000" dirty="0"/>
              <a:t>2</a:t>
            </a:r>
            <a:r>
              <a:rPr lang="ru-RU" sz="2000" dirty="0" smtClean="0"/>
              <a:t>. Первый ход 44. </a:t>
            </a:r>
            <a:r>
              <a:rPr lang="ru-RU" sz="2000" dirty="0"/>
              <a:t>У кого из игроков есть выигрышная стратегия, позволяющая </a:t>
            </a:r>
            <a:r>
              <a:rPr lang="ru-RU" sz="2000" dirty="0" smtClean="0"/>
              <a:t>выиграть </a:t>
            </a:r>
            <a:r>
              <a:rPr lang="ru-RU" sz="2000" dirty="0"/>
              <a:t>своим четвертым ходом? </a:t>
            </a:r>
            <a:endParaRPr lang="ru-RU" sz="2000" dirty="0" smtClean="0"/>
          </a:p>
          <a:p>
            <a:pPr marL="0" indent="0" algn="just">
              <a:spcBef>
                <a:spcPts val="0"/>
              </a:spcBef>
              <a:buNone/>
            </a:pPr>
            <a:r>
              <a:rPr lang="ru-RU" sz="2000" dirty="0" smtClean="0"/>
              <a:t>В графе 8 дуг. Значит Петя выиграет, если в графе останется  1 дуга. Он может оставить только дугу 22. Для этого он не должен оставлять Ваню в вершине 2.</a:t>
            </a:r>
          </a:p>
          <a:p>
            <a:pPr marL="0" indent="0">
              <a:spcBef>
                <a:spcPts val="0"/>
              </a:spcBef>
              <a:buNone/>
            </a:pPr>
            <a:endParaRPr lang="ru-RU" sz="2000" dirty="0" smtClean="0"/>
          </a:p>
          <a:p>
            <a:pPr marL="0" indent="0">
              <a:spcBef>
                <a:spcPts val="0"/>
              </a:spcBef>
              <a:buNone/>
            </a:pPr>
            <a:endParaRPr lang="ru-RU" sz="2000" dirty="0"/>
          </a:p>
          <a:p>
            <a:pPr marL="0" indent="0">
              <a:spcBef>
                <a:spcPts val="0"/>
              </a:spcBef>
              <a:buNone/>
            </a:pPr>
            <a:endParaRPr lang="ru-RU" sz="2000" dirty="0" smtClean="0"/>
          </a:p>
          <a:p>
            <a:pPr marL="0" indent="0">
              <a:spcBef>
                <a:spcPts val="0"/>
              </a:spcBef>
              <a:buNone/>
            </a:pPr>
            <a:endParaRPr lang="ru-RU" sz="2000" dirty="0"/>
          </a:p>
          <a:p>
            <a:pPr marL="0" indent="0">
              <a:spcBef>
                <a:spcPts val="0"/>
              </a:spcBef>
              <a:buNone/>
            </a:pPr>
            <a:endParaRPr lang="ru-RU" sz="2000" dirty="0" smtClean="0"/>
          </a:p>
          <a:p>
            <a:pPr marL="0" indent="0">
              <a:spcBef>
                <a:spcPts val="0"/>
              </a:spcBef>
              <a:buNone/>
            </a:pPr>
            <a:endParaRPr lang="ru-RU" sz="2000" dirty="0"/>
          </a:p>
          <a:p>
            <a:pPr marL="0" indent="0">
              <a:spcBef>
                <a:spcPts val="0"/>
              </a:spcBef>
              <a:buNone/>
            </a:pPr>
            <a:endParaRPr lang="ru-RU" sz="2000" dirty="0" smtClean="0"/>
          </a:p>
          <a:p>
            <a:pPr marL="0" indent="0">
              <a:spcBef>
                <a:spcPts val="0"/>
              </a:spcBef>
              <a:buNone/>
            </a:pPr>
            <a:endParaRPr lang="ru-RU" sz="2000" dirty="0"/>
          </a:p>
          <a:p>
            <a:pPr marL="0" indent="0">
              <a:spcBef>
                <a:spcPts val="0"/>
              </a:spcBef>
              <a:buNone/>
            </a:pPr>
            <a:endParaRPr lang="ru-RU" sz="2000" dirty="0" smtClean="0"/>
          </a:p>
          <a:p>
            <a:pPr marL="0" indent="0">
              <a:spcBef>
                <a:spcPts val="0"/>
              </a:spcBef>
              <a:buNone/>
            </a:pPr>
            <a:endParaRPr lang="ru-RU" sz="2000" dirty="0"/>
          </a:p>
          <a:p>
            <a:pPr marL="0" indent="0">
              <a:spcBef>
                <a:spcPts val="0"/>
              </a:spcBef>
              <a:buNone/>
            </a:pPr>
            <a:endParaRPr lang="ru-RU" sz="2000" dirty="0" smtClean="0"/>
          </a:p>
          <a:p>
            <a:pPr marL="0" indent="0">
              <a:spcBef>
                <a:spcPts val="0"/>
              </a:spcBef>
              <a:buNone/>
            </a:pPr>
            <a:endParaRPr lang="ru-RU" sz="2000" dirty="0"/>
          </a:p>
          <a:p>
            <a:pPr marL="0" indent="0">
              <a:spcBef>
                <a:spcPts val="0"/>
              </a:spcBef>
              <a:buNone/>
            </a:pPr>
            <a:endParaRPr lang="ru-RU" sz="2000" dirty="0"/>
          </a:p>
          <a:p>
            <a:pPr marL="0" indent="0">
              <a:spcBef>
                <a:spcPts val="0"/>
              </a:spcBef>
              <a:buNone/>
            </a:pPr>
            <a:r>
              <a:rPr lang="ru-RU" sz="2000" dirty="0" smtClean="0"/>
              <a:t>Ответ: 12-21-14-41 или 14-41-12-21</a:t>
            </a:r>
          </a:p>
          <a:p>
            <a:pPr marL="0" indent="0">
              <a:spcBef>
                <a:spcPts val="0"/>
              </a:spcBef>
              <a:buNone/>
            </a:pPr>
            <a:endParaRPr lang="ru-RU" sz="2000" dirty="0" smtClean="0"/>
          </a:p>
        </p:txBody>
      </p:sp>
      <p:sp>
        <p:nvSpPr>
          <p:cNvPr id="4" name="Овал 3"/>
          <p:cNvSpPr/>
          <p:nvPr/>
        </p:nvSpPr>
        <p:spPr>
          <a:xfrm>
            <a:off x="3568538" y="2870572"/>
            <a:ext cx="792088"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t>1</a:t>
            </a:r>
            <a:endParaRPr lang="ru-RU" sz="3600" b="1" dirty="0"/>
          </a:p>
        </p:txBody>
      </p:sp>
      <p:sp>
        <p:nvSpPr>
          <p:cNvPr id="5" name="Овал 4"/>
          <p:cNvSpPr/>
          <p:nvPr/>
        </p:nvSpPr>
        <p:spPr>
          <a:xfrm>
            <a:off x="5584762" y="4553848"/>
            <a:ext cx="792088"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a:t>4</a:t>
            </a:r>
          </a:p>
        </p:txBody>
      </p:sp>
      <p:sp>
        <p:nvSpPr>
          <p:cNvPr id="6" name="Овал 5"/>
          <p:cNvSpPr/>
          <p:nvPr/>
        </p:nvSpPr>
        <p:spPr>
          <a:xfrm>
            <a:off x="1624322" y="4741674"/>
            <a:ext cx="792088"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t>2</a:t>
            </a:r>
            <a:endParaRPr lang="ru-RU" sz="3600" b="1" dirty="0"/>
          </a:p>
        </p:txBody>
      </p:sp>
      <p:cxnSp>
        <p:nvCxnSpPr>
          <p:cNvPr id="8" name="Прямая со стрелкой 7"/>
          <p:cNvCxnSpPr>
            <a:stCxn id="4" idx="5"/>
            <a:endCxn id="5" idx="1"/>
          </p:cNvCxnSpPr>
          <p:nvPr/>
        </p:nvCxnSpPr>
        <p:spPr>
          <a:xfrm>
            <a:off x="4244627" y="3485199"/>
            <a:ext cx="1456134" cy="1174102"/>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a:endCxn id="4" idx="6"/>
          </p:cNvCxnSpPr>
          <p:nvPr/>
        </p:nvCxnSpPr>
        <p:spPr>
          <a:xfrm flipH="1" flipV="1">
            <a:off x="4360626" y="3230612"/>
            <a:ext cx="1512168" cy="1323236"/>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a:endCxn id="5" idx="2"/>
          </p:cNvCxnSpPr>
          <p:nvPr/>
        </p:nvCxnSpPr>
        <p:spPr>
          <a:xfrm>
            <a:off x="2416410" y="4913888"/>
            <a:ext cx="3168352"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p:nvPr/>
        </p:nvCxnSpPr>
        <p:spPr>
          <a:xfrm flipH="1">
            <a:off x="2416410" y="5102820"/>
            <a:ext cx="3168352"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p:nvPr/>
        </p:nvCxnSpPr>
        <p:spPr>
          <a:xfrm flipH="1">
            <a:off x="2300411" y="3590652"/>
            <a:ext cx="1484151" cy="1113565"/>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p:nvPr/>
        </p:nvCxnSpPr>
        <p:spPr>
          <a:xfrm flipV="1">
            <a:off x="2020366" y="3374628"/>
            <a:ext cx="1548172" cy="1224136"/>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25" name="Круговая стрелка 24"/>
          <p:cNvSpPr/>
          <p:nvPr/>
        </p:nvSpPr>
        <p:spPr>
          <a:xfrm rot="14238378">
            <a:off x="1361633" y="4754247"/>
            <a:ext cx="697009" cy="1149726"/>
          </a:xfrm>
          <a:prstGeom prst="circularArrow">
            <a:avLst>
              <a:gd name="adj1" fmla="val 0"/>
              <a:gd name="adj2" fmla="val 1632345"/>
              <a:gd name="adj3" fmla="val 20680862"/>
              <a:gd name="adj4" fmla="val 9585826"/>
              <a:gd name="adj5" fmla="val 13024"/>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rgbClr val="00B050"/>
              </a:solidFill>
            </a:endParaRPr>
          </a:p>
        </p:txBody>
      </p:sp>
      <p:sp>
        <p:nvSpPr>
          <p:cNvPr id="26" name="Круговая стрелка 25"/>
          <p:cNvSpPr/>
          <p:nvPr/>
        </p:nvSpPr>
        <p:spPr>
          <a:xfrm rot="7663326">
            <a:off x="5931823" y="4747034"/>
            <a:ext cx="697009" cy="1149726"/>
          </a:xfrm>
          <a:prstGeom prst="circularArrow">
            <a:avLst>
              <a:gd name="adj1" fmla="val 0"/>
              <a:gd name="adj2" fmla="val 1632345"/>
              <a:gd name="adj3" fmla="val 20680862"/>
              <a:gd name="adj4" fmla="val 9585826"/>
              <a:gd name="adj5" fmla="val 13024"/>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rgbClr val="FF0000"/>
              </a:solidFill>
            </a:endParaRPr>
          </a:p>
        </p:txBody>
      </p:sp>
    </p:spTree>
    <p:extLst>
      <p:ext uri="{BB962C8B-B14F-4D97-AF65-F5344CB8AC3E}">
        <p14:creationId xmlns:p14="http://schemas.microsoft.com/office/powerpoint/2010/main" val="37449226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04453" y="116632"/>
            <a:ext cx="7239000" cy="698336"/>
          </a:xfrm>
        </p:spPr>
        <p:txBody>
          <a:bodyPr>
            <a:normAutofit fontScale="90000"/>
          </a:bodyPr>
          <a:lstStyle/>
          <a:p>
            <a:r>
              <a:rPr lang="ru-RU" dirty="0" smtClean="0"/>
              <a:t>Шашки домино (</a:t>
            </a:r>
            <a:r>
              <a:rPr lang="ru-RU" dirty="0" err="1" smtClean="0"/>
              <a:t>демо</a:t>
            </a:r>
            <a:r>
              <a:rPr lang="ru-RU" dirty="0" smtClean="0"/>
              <a:t>-версия)</a:t>
            </a:r>
            <a:endParaRPr lang="ru-RU" dirty="0"/>
          </a:p>
        </p:txBody>
      </p:sp>
      <p:sp>
        <p:nvSpPr>
          <p:cNvPr id="3" name="Объект 2"/>
          <p:cNvSpPr>
            <a:spLocks noGrp="1"/>
          </p:cNvSpPr>
          <p:nvPr>
            <p:ph idx="1"/>
          </p:nvPr>
        </p:nvSpPr>
        <p:spPr>
          <a:xfrm>
            <a:off x="179512" y="908720"/>
            <a:ext cx="7920880" cy="6093296"/>
          </a:xfrm>
        </p:spPr>
        <p:txBody>
          <a:bodyPr>
            <a:noAutofit/>
          </a:bodyPr>
          <a:lstStyle/>
          <a:p>
            <a:pPr marL="0" indent="0">
              <a:spcBef>
                <a:spcPts val="0"/>
              </a:spcBef>
              <a:buNone/>
            </a:pPr>
            <a:r>
              <a:rPr lang="ru-RU" sz="2000" dirty="0"/>
              <a:t>3</a:t>
            </a:r>
            <a:r>
              <a:rPr lang="ru-RU" sz="2000" dirty="0" smtClean="0"/>
              <a:t>. Уберите две фишки, так чтобы выигрывал Ваня</a:t>
            </a:r>
          </a:p>
          <a:p>
            <a:pPr marL="0" indent="0">
              <a:spcBef>
                <a:spcPts val="0"/>
              </a:spcBef>
              <a:buNone/>
            </a:pPr>
            <a:endParaRPr lang="ru-RU" sz="2000" dirty="0" smtClean="0"/>
          </a:p>
          <a:p>
            <a:pPr marL="0" indent="0">
              <a:spcBef>
                <a:spcPts val="0"/>
              </a:spcBef>
              <a:buNone/>
            </a:pPr>
            <a:r>
              <a:rPr lang="ru-RU" sz="2000" dirty="0" smtClean="0"/>
              <a:t>Нужно убрать 22 и 44, тогда очевидно граф можно будет обойти четным количеством дуг.</a:t>
            </a:r>
          </a:p>
          <a:p>
            <a:pPr marL="0" indent="0">
              <a:spcBef>
                <a:spcPts val="0"/>
              </a:spcBef>
              <a:buNone/>
            </a:pPr>
            <a:endParaRPr lang="ru-RU" sz="2000" dirty="0" smtClean="0"/>
          </a:p>
          <a:p>
            <a:pPr marL="0" indent="0">
              <a:spcBef>
                <a:spcPts val="0"/>
              </a:spcBef>
              <a:buNone/>
            </a:pPr>
            <a:endParaRPr lang="ru-RU" sz="2000" dirty="0"/>
          </a:p>
          <a:p>
            <a:pPr marL="0" indent="0">
              <a:spcBef>
                <a:spcPts val="0"/>
              </a:spcBef>
              <a:buNone/>
            </a:pPr>
            <a:endParaRPr lang="ru-RU" sz="2000" dirty="0" smtClean="0"/>
          </a:p>
          <a:p>
            <a:pPr marL="0" indent="0">
              <a:spcBef>
                <a:spcPts val="0"/>
              </a:spcBef>
              <a:buNone/>
            </a:pPr>
            <a:endParaRPr lang="ru-RU" sz="2000" dirty="0"/>
          </a:p>
          <a:p>
            <a:pPr marL="0" indent="0">
              <a:spcBef>
                <a:spcPts val="0"/>
              </a:spcBef>
              <a:buNone/>
            </a:pPr>
            <a:endParaRPr lang="ru-RU" sz="2000" dirty="0" smtClean="0"/>
          </a:p>
          <a:p>
            <a:pPr marL="0" indent="0">
              <a:spcBef>
                <a:spcPts val="0"/>
              </a:spcBef>
              <a:buNone/>
            </a:pPr>
            <a:endParaRPr lang="ru-RU" sz="2000" dirty="0"/>
          </a:p>
          <a:p>
            <a:pPr marL="0" indent="0">
              <a:spcBef>
                <a:spcPts val="0"/>
              </a:spcBef>
              <a:buNone/>
            </a:pPr>
            <a:endParaRPr lang="ru-RU" sz="2000" dirty="0" smtClean="0"/>
          </a:p>
          <a:p>
            <a:pPr marL="0" indent="0">
              <a:spcBef>
                <a:spcPts val="0"/>
              </a:spcBef>
              <a:buNone/>
            </a:pPr>
            <a:endParaRPr lang="ru-RU" sz="2000" dirty="0"/>
          </a:p>
          <a:p>
            <a:pPr marL="0" indent="0">
              <a:spcBef>
                <a:spcPts val="0"/>
              </a:spcBef>
              <a:buNone/>
            </a:pPr>
            <a:endParaRPr lang="ru-RU" sz="2000" dirty="0" smtClean="0"/>
          </a:p>
          <a:p>
            <a:pPr marL="0" indent="0">
              <a:spcBef>
                <a:spcPts val="0"/>
              </a:spcBef>
              <a:buNone/>
            </a:pPr>
            <a:endParaRPr lang="ru-RU" sz="2000" dirty="0"/>
          </a:p>
          <a:p>
            <a:pPr marL="0" indent="0">
              <a:spcBef>
                <a:spcPts val="0"/>
              </a:spcBef>
              <a:buNone/>
            </a:pPr>
            <a:endParaRPr lang="ru-RU" sz="2000" dirty="0" smtClean="0"/>
          </a:p>
          <a:p>
            <a:pPr marL="0" indent="0">
              <a:spcBef>
                <a:spcPts val="0"/>
              </a:spcBef>
              <a:buNone/>
            </a:pPr>
            <a:endParaRPr lang="ru-RU" sz="2000" dirty="0"/>
          </a:p>
          <a:p>
            <a:pPr marL="0" indent="0">
              <a:spcBef>
                <a:spcPts val="0"/>
              </a:spcBef>
              <a:buNone/>
            </a:pPr>
            <a:endParaRPr lang="ru-RU" sz="2000" dirty="0"/>
          </a:p>
          <a:p>
            <a:pPr marL="0" indent="0">
              <a:spcBef>
                <a:spcPts val="0"/>
              </a:spcBef>
              <a:buNone/>
            </a:pPr>
            <a:r>
              <a:rPr lang="ru-RU" sz="2000" dirty="0" smtClean="0"/>
              <a:t>Ответ: 22 и 44</a:t>
            </a:r>
          </a:p>
          <a:p>
            <a:pPr marL="0" indent="0">
              <a:spcBef>
                <a:spcPts val="0"/>
              </a:spcBef>
              <a:buNone/>
            </a:pPr>
            <a:endParaRPr lang="ru-RU" sz="2000" dirty="0" smtClean="0"/>
          </a:p>
        </p:txBody>
      </p:sp>
      <p:sp>
        <p:nvSpPr>
          <p:cNvPr id="4" name="Овал 3"/>
          <p:cNvSpPr/>
          <p:nvPr/>
        </p:nvSpPr>
        <p:spPr>
          <a:xfrm>
            <a:off x="3347864" y="2564904"/>
            <a:ext cx="792088"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t>1</a:t>
            </a:r>
            <a:endParaRPr lang="ru-RU" sz="3600" b="1" dirty="0"/>
          </a:p>
        </p:txBody>
      </p:sp>
      <p:sp>
        <p:nvSpPr>
          <p:cNvPr id="5" name="Овал 4"/>
          <p:cNvSpPr/>
          <p:nvPr/>
        </p:nvSpPr>
        <p:spPr>
          <a:xfrm>
            <a:off x="5364088" y="4248180"/>
            <a:ext cx="792088"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a:t>4</a:t>
            </a:r>
          </a:p>
        </p:txBody>
      </p:sp>
      <p:sp>
        <p:nvSpPr>
          <p:cNvPr id="6" name="Овал 5"/>
          <p:cNvSpPr/>
          <p:nvPr/>
        </p:nvSpPr>
        <p:spPr>
          <a:xfrm>
            <a:off x="1403648" y="4293096"/>
            <a:ext cx="792088"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t>2</a:t>
            </a:r>
            <a:endParaRPr lang="ru-RU" sz="3600" b="1" dirty="0"/>
          </a:p>
        </p:txBody>
      </p:sp>
      <p:cxnSp>
        <p:nvCxnSpPr>
          <p:cNvPr id="8" name="Прямая со стрелкой 7"/>
          <p:cNvCxnSpPr>
            <a:stCxn id="4" idx="5"/>
            <a:endCxn id="5" idx="1"/>
          </p:cNvCxnSpPr>
          <p:nvPr/>
        </p:nvCxnSpPr>
        <p:spPr>
          <a:xfrm>
            <a:off x="4023953" y="3179531"/>
            <a:ext cx="1456134" cy="1174102"/>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a:endCxn id="4" idx="6"/>
          </p:cNvCxnSpPr>
          <p:nvPr/>
        </p:nvCxnSpPr>
        <p:spPr>
          <a:xfrm flipH="1" flipV="1">
            <a:off x="4139952" y="2924944"/>
            <a:ext cx="1512168" cy="1323236"/>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a:endCxn id="5" idx="2"/>
          </p:cNvCxnSpPr>
          <p:nvPr/>
        </p:nvCxnSpPr>
        <p:spPr>
          <a:xfrm>
            <a:off x="2195736" y="4608220"/>
            <a:ext cx="3168352"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p:nvPr/>
        </p:nvCxnSpPr>
        <p:spPr>
          <a:xfrm flipH="1">
            <a:off x="2195736" y="4797152"/>
            <a:ext cx="3168352"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a:endCxn id="6" idx="7"/>
          </p:cNvCxnSpPr>
          <p:nvPr/>
        </p:nvCxnSpPr>
        <p:spPr>
          <a:xfrm flipH="1">
            <a:off x="2079737" y="3284984"/>
            <a:ext cx="1484151" cy="1113565"/>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p:nvPr/>
        </p:nvCxnSpPr>
        <p:spPr>
          <a:xfrm flipV="1">
            <a:off x="1799692" y="3068960"/>
            <a:ext cx="1548172" cy="1224136"/>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25" name="Круговая стрелка 24"/>
          <p:cNvSpPr/>
          <p:nvPr/>
        </p:nvSpPr>
        <p:spPr>
          <a:xfrm rot="14238378">
            <a:off x="1140959" y="4305669"/>
            <a:ext cx="697009" cy="1149726"/>
          </a:xfrm>
          <a:prstGeom prst="circularArrow">
            <a:avLst>
              <a:gd name="adj1" fmla="val 0"/>
              <a:gd name="adj2" fmla="val 1632345"/>
              <a:gd name="adj3" fmla="val 20680862"/>
              <a:gd name="adj4" fmla="val 9585826"/>
              <a:gd name="adj5" fmla="val 13024"/>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rgbClr val="FF0000"/>
              </a:solidFill>
            </a:endParaRPr>
          </a:p>
        </p:txBody>
      </p:sp>
      <p:sp>
        <p:nvSpPr>
          <p:cNvPr id="26" name="Круговая стрелка 25"/>
          <p:cNvSpPr/>
          <p:nvPr/>
        </p:nvSpPr>
        <p:spPr>
          <a:xfrm rot="7663326">
            <a:off x="5711149" y="4298456"/>
            <a:ext cx="697009" cy="1149726"/>
          </a:xfrm>
          <a:prstGeom prst="circularArrow">
            <a:avLst>
              <a:gd name="adj1" fmla="val 0"/>
              <a:gd name="adj2" fmla="val 1632345"/>
              <a:gd name="adj3" fmla="val 20680862"/>
              <a:gd name="adj4" fmla="val 9585826"/>
              <a:gd name="adj5" fmla="val 13024"/>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rgbClr val="FF0000"/>
              </a:solidFill>
            </a:endParaRPr>
          </a:p>
        </p:txBody>
      </p:sp>
    </p:spTree>
    <p:extLst>
      <p:ext uri="{BB962C8B-B14F-4D97-AF65-F5344CB8AC3E}">
        <p14:creationId xmlns:p14="http://schemas.microsoft.com/office/powerpoint/2010/main" val="3744922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7239000" cy="698336"/>
          </a:xfrm>
        </p:spPr>
        <p:txBody>
          <a:bodyPr>
            <a:normAutofit/>
          </a:bodyPr>
          <a:lstStyle/>
          <a:p>
            <a:r>
              <a:rPr lang="ru-RU" dirty="0" smtClean="0"/>
              <a:t>1 куча камней (№28)</a:t>
            </a:r>
            <a:endParaRPr lang="ru-RU" dirty="0"/>
          </a:p>
        </p:txBody>
      </p:sp>
      <p:sp>
        <p:nvSpPr>
          <p:cNvPr id="3" name="Объект 2"/>
          <p:cNvSpPr>
            <a:spLocks noGrp="1"/>
          </p:cNvSpPr>
          <p:nvPr>
            <p:ph idx="1"/>
          </p:nvPr>
        </p:nvSpPr>
        <p:spPr>
          <a:xfrm>
            <a:off x="179512" y="980728"/>
            <a:ext cx="7776864" cy="5472608"/>
          </a:xfrm>
        </p:spPr>
        <p:txBody>
          <a:bodyPr>
            <a:noAutofit/>
          </a:bodyPr>
          <a:lstStyle/>
          <a:p>
            <a:pPr marL="0" lvl="0" indent="0" algn="just">
              <a:buNone/>
            </a:pPr>
            <a:r>
              <a:rPr lang="ru-RU" sz="1800" dirty="0"/>
              <a:t>Два игрока, Петя и Ваня, играют в следующую игру. Перед игроками лежит куча камней. Игроки ходят по очереди, первый ход делает Петя. За один ход игрок может </a:t>
            </a:r>
            <a:r>
              <a:rPr lang="ru-RU" sz="1800" b="1" dirty="0" smtClean="0"/>
              <a:t>добавить </a:t>
            </a:r>
            <a:r>
              <a:rPr lang="ru-RU" sz="1800" b="1" dirty="0"/>
              <a:t>в кучу один камень</a:t>
            </a:r>
            <a:r>
              <a:rPr lang="ru-RU" sz="1800" dirty="0"/>
              <a:t> или </a:t>
            </a:r>
            <a:r>
              <a:rPr lang="ru-RU" sz="1800" b="1" dirty="0" smtClean="0"/>
              <a:t>увеличить </a:t>
            </a:r>
            <a:r>
              <a:rPr lang="ru-RU" sz="1800" b="1" dirty="0"/>
              <a:t>количество камней в куче в три раза и добавить в кучу 1 камень. </a:t>
            </a:r>
          </a:p>
          <a:p>
            <a:pPr marL="0" indent="0" algn="just">
              <a:buNone/>
            </a:pPr>
            <a:r>
              <a:rPr lang="ru-RU" sz="1800" dirty="0"/>
              <a:t>Например, имея кучу из 10 камней, за один ход можно получить кучу из 11 или 31 камней. У каждого игрока, чтобы делать ходы, есть неограниченное количество камней. Игра завершается в тот момент, когда количество камней в куче становится </a:t>
            </a:r>
            <a:r>
              <a:rPr lang="ru-RU" sz="1800" b="1" dirty="0"/>
              <a:t>не менее 32. </a:t>
            </a:r>
            <a:r>
              <a:rPr lang="ru-RU" sz="1800" dirty="0"/>
              <a:t>Победителем считается игрок, сделавший последний ход, то есть первым получивший кучу, в которой будет 32 или больше камней.</a:t>
            </a:r>
          </a:p>
          <a:p>
            <a:pPr marL="0" indent="0" algn="just">
              <a:buNone/>
            </a:pPr>
            <a:r>
              <a:rPr lang="ru-RU" sz="1800" dirty="0"/>
              <a:t>В начальный момент в куче было S камней, 1 ≤ S ≤ 31.</a:t>
            </a:r>
          </a:p>
          <a:p>
            <a:pPr marL="0" indent="0" algn="just">
              <a:buNone/>
            </a:pPr>
            <a:r>
              <a:rPr lang="ru-RU" sz="1800" i="1" dirty="0"/>
              <a:t>1. При каких S: 1а) Петя выигрывает первым ходом; 1б) Ваня выигрывает первым ходом?</a:t>
            </a:r>
            <a:endParaRPr lang="ru-RU" sz="1800" dirty="0"/>
          </a:p>
          <a:p>
            <a:pPr marL="0" indent="0" algn="just">
              <a:buNone/>
            </a:pPr>
            <a:r>
              <a:rPr lang="ru-RU" sz="1800" i="1" dirty="0"/>
              <a:t>2. Назовите два значения S, при которых Петя может выиграть своим вторым ходом?</a:t>
            </a:r>
            <a:endParaRPr lang="ru-RU" sz="1800" dirty="0"/>
          </a:p>
          <a:p>
            <a:pPr marL="0" indent="0" algn="just">
              <a:buNone/>
            </a:pPr>
            <a:r>
              <a:rPr lang="ru-RU" sz="1800" i="1" dirty="0"/>
              <a:t>3. Назовите значение S, при котором Ваня выигрывает своим первым или вторым ходом.</a:t>
            </a:r>
            <a:endParaRPr lang="ru-RU" sz="1800" dirty="0"/>
          </a:p>
        </p:txBody>
      </p:sp>
    </p:spTree>
    <p:extLst>
      <p:ext uri="{BB962C8B-B14F-4D97-AF65-F5344CB8AC3E}">
        <p14:creationId xmlns:p14="http://schemas.microsoft.com/office/powerpoint/2010/main" val="14244164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7239000" cy="698336"/>
          </a:xfrm>
        </p:spPr>
        <p:txBody>
          <a:bodyPr>
            <a:normAutofit/>
          </a:bodyPr>
          <a:lstStyle/>
          <a:p>
            <a:r>
              <a:rPr lang="ru-RU" dirty="0" smtClean="0"/>
              <a:t>1 куча камней (№28)</a:t>
            </a:r>
            <a:endParaRPr lang="ru-RU" dirty="0"/>
          </a:p>
        </p:txBody>
      </p:sp>
      <p:sp>
        <p:nvSpPr>
          <p:cNvPr id="3" name="Объект 2"/>
          <p:cNvSpPr>
            <a:spLocks noGrp="1"/>
          </p:cNvSpPr>
          <p:nvPr>
            <p:ph idx="1"/>
          </p:nvPr>
        </p:nvSpPr>
        <p:spPr>
          <a:xfrm>
            <a:off x="179512" y="980728"/>
            <a:ext cx="7776864" cy="5472608"/>
          </a:xfrm>
        </p:spPr>
        <p:txBody>
          <a:bodyPr>
            <a:noAutofit/>
          </a:bodyPr>
          <a:lstStyle/>
          <a:p>
            <a:pPr marL="0" lvl="0" indent="0" algn="just">
              <a:buNone/>
            </a:pPr>
            <a:r>
              <a:rPr lang="ru-RU" sz="2000" dirty="0" smtClean="0"/>
              <a:t>Схема задачи:</a:t>
            </a:r>
          </a:p>
          <a:p>
            <a:pPr marL="0" lvl="0" indent="0" algn="just">
              <a:buNone/>
            </a:pPr>
            <a:r>
              <a:rPr lang="en-US" sz="2000" dirty="0" smtClean="0"/>
              <a:t>S+1</a:t>
            </a:r>
          </a:p>
          <a:p>
            <a:pPr marL="0" lvl="0" indent="0" algn="just">
              <a:buNone/>
            </a:pPr>
            <a:r>
              <a:rPr lang="en-US" sz="2000" dirty="0" smtClean="0"/>
              <a:t>S*3+1</a:t>
            </a:r>
          </a:p>
          <a:p>
            <a:pPr marL="0" lvl="0" indent="0" algn="just">
              <a:buNone/>
            </a:pPr>
            <a:r>
              <a:rPr lang="en-US" sz="2000" dirty="0" smtClean="0"/>
              <a:t>S&gt;=32</a:t>
            </a:r>
          </a:p>
          <a:p>
            <a:pPr marL="0" lvl="0" indent="0" algn="just">
              <a:buNone/>
            </a:pPr>
            <a:endParaRPr lang="en-US" sz="2000" dirty="0"/>
          </a:p>
          <a:p>
            <a:pPr marL="0" lvl="0" indent="0" algn="just">
              <a:buNone/>
            </a:pPr>
            <a:r>
              <a:rPr lang="ru-RU" sz="2000" dirty="0" smtClean="0"/>
              <a:t>1А. Петя выигрывает первым ходом. </a:t>
            </a:r>
          </a:p>
          <a:p>
            <a:pPr marL="0" lvl="0" indent="0" algn="just">
              <a:buNone/>
            </a:pPr>
            <a:endParaRPr lang="ru-RU" sz="2000" dirty="0" smtClean="0"/>
          </a:p>
          <a:p>
            <a:pPr marL="0" lvl="0" indent="0" algn="just">
              <a:buNone/>
            </a:pPr>
            <a:r>
              <a:rPr lang="ru-RU" sz="2000" dirty="0" smtClean="0"/>
              <a:t>У Пети есть возможность одним из ходов попасть в </a:t>
            </a:r>
            <a:r>
              <a:rPr lang="en-US" sz="2000" dirty="0" smtClean="0"/>
              <a:t>[32;+∞).</a:t>
            </a:r>
          </a:p>
          <a:p>
            <a:pPr marL="0" lvl="0" indent="0" algn="just">
              <a:buNone/>
            </a:pPr>
            <a:r>
              <a:rPr lang="en-US" sz="2000" dirty="0" smtClean="0"/>
              <a:t> </a:t>
            </a:r>
            <a:endParaRPr lang="en-US" sz="2000" dirty="0"/>
          </a:p>
          <a:p>
            <a:pPr marL="0" lvl="0" indent="0" algn="just">
              <a:buNone/>
            </a:pPr>
            <a:endParaRPr lang="en-US" sz="3200" dirty="0" smtClean="0"/>
          </a:p>
          <a:p>
            <a:pPr marL="0" lvl="0" indent="0" algn="just">
              <a:buNone/>
            </a:pPr>
            <a:r>
              <a:rPr lang="en-US" sz="3200" dirty="0"/>
              <a:t> </a:t>
            </a:r>
            <a:r>
              <a:rPr lang="en-US" sz="3200" dirty="0" smtClean="0"/>
              <a:t>      10, 11, 12, … , 30, 31</a:t>
            </a:r>
          </a:p>
          <a:p>
            <a:pPr marL="0" lvl="0" indent="0" algn="just">
              <a:buNone/>
            </a:pPr>
            <a:endParaRPr lang="en-US" sz="3200" dirty="0"/>
          </a:p>
          <a:p>
            <a:pPr marL="0" lvl="0" indent="0" algn="just">
              <a:buNone/>
            </a:pPr>
            <a:r>
              <a:rPr lang="ru-RU" sz="2000" dirty="0" smtClean="0"/>
              <a:t>Ответ: </a:t>
            </a:r>
            <a:r>
              <a:rPr lang="en-US" sz="2000" dirty="0" smtClean="0"/>
              <a:t>[11;31]</a:t>
            </a:r>
            <a:endParaRPr lang="ru-RU" sz="2000" dirty="0"/>
          </a:p>
        </p:txBody>
      </p:sp>
      <p:sp>
        <p:nvSpPr>
          <p:cNvPr id="4" name="Прямоугольник 3"/>
          <p:cNvSpPr/>
          <p:nvPr/>
        </p:nvSpPr>
        <p:spPr>
          <a:xfrm>
            <a:off x="5436096" y="4941168"/>
            <a:ext cx="151216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800" dirty="0" smtClean="0"/>
              <a:t>[32;+∞)</a:t>
            </a:r>
            <a:endParaRPr lang="ru-RU" sz="2800" dirty="0" smtClean="0"/>
          </a:p>
        </p:txBody>
      </p:sp>
      <p:sp>
        <p:nvSpPr>
          <p:cNvPr id="5" name="Левая круглая скобка 4"/>
          <p:cNvSpPr/>
          <p:nvPr/>
        </p:nvSpPr>
        <p:spPr>
          <a:xfrm rot="5400000">
            <a:off x="4680012" y="4765702"/>
            <a:ext cx="216024" cy="576064"/>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6" name="Левая круглая скобка 5"/>
          <p:cNvSpPr/>
          <p:nvPr/>
        </p:nvSpPr>
        <p:spPr>
          <a:xfrm rot="5400000" flipH="1">
            <a:off x="3378324" y="3963516"/>
            <a:ext cx="155104" cy="3240360"/>
          </a:xfrm>
          <a:prstGeom prst="leftBracket">
            <a:avLst/>
          </a:prstGeom>
          <a:ln w="63500"/>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2" name="Развернутая стрелка 11"/>
          <p:cNvSpPr/>
          <p:nvPr/>
        </p:nvSpPr>
        <p:spPr>
          <a:xfrm>
            <a:off x="4788024" y="4581128"/>
            <a:ext cx="1584176" cy="360040"/>
          </a:xfrm>
          <a:prstGeom prst="uturnArrow">
            <a:avLst>
              <a:gd name="adj1" fmla="val 12301"/>
              <a:gd name="adj2" fmla="val 25000"/>
              <a:gd name="adj3" fmla="val 25000"/>
              <a:gd name="adj4" fmla="val 43750"/>
              <a:gd name="adj5" fmla="val 845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13" name="Развернутая стрелка 12"/>
          <p:cNvSpPr/>
          <p:nvPr/>
        </p:nvSpPr>
        <p:spPr>
          <a:xfrm flipV="1">
            <a:off x="3347090" y="5661248"/>
            <a:ext cx="3025110" cy="341226"/>
          </a:xfrm>
          <a:prstGeom prst="uturnArrow">
            <a:avLst>
              <a:gd name="adj1" fmla="val 11861"/>
              <a:gd name="adj2" fmla="val 19111"/>
              <a:gd name="adj3" fmla="val 20289"/>
              <a:gd name="adj4" fmla="val 43750"/>
              <a:gd name="adj5" fmla="val 914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7" name="Прямоугольник 6"/>
          <p:cNvSpPr/>
          <p:nvPr/>
        </p:nvSpPr>
        <p:spPr>
          <a:xfrm>
            <a:off x="5022050" y="4245054"/>
            <a:ext cx="1116124" cy="28803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+1</a:t>
            </a:r>
            <a:endParaRPr lang="ru-RU" b="1" dirty="0"/>
          </a:p>
        </p:txBody>
      </p:sp>
      <p:sp>
        <p:nvSpPr>
          <p:cNvPr id="10" name="Прямоугольник 9"/>
          <p:cNvSpPr/>
          <p:nvPr/>
        </p:nvSpPr>
        <p:spPr>
          <a:xfrm>
            <a:off x="4463988" y="6093296"/>
            <a:ext cx="1116124" cy="28803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*3+1</a:t>
            </a:r>
            <a:endParaRPr lang="ru-RU" b="1" dirty="0"/>
          </a:p>
        </p:txBody>
      </p:sp>
    </p:spTree>
    <p:extLst>
      <p:ext uri="{BB962C8B-B14F-4D97-AF65-F5344CB8AC3E}">
        <p14:creationId xmlns:p14="http://schemas.microsoft.com/office/powerpoint/2010/main" val="29393358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7239000" cy="698336"/>
          </a:xfrm>
        </p:spPr>
        <p:txBody>
          <a:bodyPr>
            <a:normAutofit/>
          </a:bodyPr>
          <a:lstStyle/>
          <a:p>
            <a:r>
              <a:rPr lang="ru-RU" dirty="0" smtClean="0"/>
              <a:t>1 куча камней (№28)</a:t>
            </a:r>
            <a:endParaRPr lang="ru-RU" dirty="0"/>
          </a:p>
        </p:txBody>
      </p:sp>
      <p:sp>
        <p:nvSpPr>
          <p:cNvPr id="3" name="Объект 2"/>
          <p:cNvSpPr>
            <a:spLocks noGrp="1"/>
          </p:cNvSpPr>
          <p:nvPr>
            <p:ph idx="1"/>
          </p:nvPr>
        </p:nvSpPr>
        <p:spPr>
          <a:xfrm>
            <a:off x="179512" y="980728"/>
            <a:ext cx="7776864" cy="5472608"/>
          </a:xfrm>
        </p:spPr>
        <p:txBody>
          <a:bodyPr>
            <a:noAutofit/>
          </a:bodyPr>
          <a:lstStyle/>
          <a:p>
            <a:pPr marL="0" lvl="0" indent="0" algn="just">
              <a:buNone/>
            </a:pPr>
            <a:r>
              <a:rPr lang="ru-RU" sz="2000" dirty="0" smtClean="0"/>
              <a:t>Схема задачи:</a:t>
            </a:r>
          </a:p>
          <a:p>
            <a:pPr marL="0" lvl="0" indent="0" algn="just">
              <a:buNone/>
            </a:pPr>
            <a:r>
              <a:rPr lang="en-US" sz="2000" dirty="0" smtClean="0"/>
              <a:t>S+1</a:t>
            </a:r>
          </a:p>
          <a:p>
            <a:pPr marL="0" lvl="0" indent="0" algn="just">
              <a:buNone/>
            </a:pPr>
            <a:r>
              <a:rPr lang="en-US" sz="2000" dirty="0" smtClean="0"/>
              <a:t>S*3+1</a:t>
            </a:r>
          </a:p>
          <a:p>
            <a:pPr marL="0" lvl="0" indent="0" algn="just">
              <a:buNone/>
            </a:pPr>
            <a:r>
              <a:rPr lang="en-US" sz="2000" dirty="0" smtClean="0"/>
              <a:t>S&gt;=32</a:t>
            </a:r>
          </a:p>
          <a:p>
            <a:pPr marL="0" lvl="0" indent="0" algn="just">
              <a:buNone/>
            </a:pPr>
            <a:endParaRPr lang="en-US" sz="2000" dirty="0"/>
          </a:p>
          <a:p>
            <a:pPr marL="0" lvl="0" indent="0" algn="just">
              <a:buNone/>
            </a:pPr>
            <a:r>
              <a:rPr lang="en-US" sz="2000" dirty="0" smtClean="0"/>
              <a:t>1</a:t>
            </a:r>
            <a:r>
              <a:rPr lang="ru-RU" sz="2000" dirty="0"/>
              <a:t>Б</a:t>
            </a:r>
            <a:r>
              <a:rPr lang="ru-RU" sz="2000" dirty="0" smtClean="0"/>
              <a:t>. Ваня выигрывает первым ходом. </a:t>
            </a:r>
          </a:p>
          <a:p>
            <a:pPr marL="0" lvl="0" indent="0" algn="just">
              <a:buNone/>
            </a:pPr>
            <a:endParaRPr lang="ru-RU" sz="2000" dirty="0" smtClean="0"/>
          </a:p>
          <a:p>
            <a:pPr marL="0" lvl="0" indent="0" algn="just">
              <a:buNone/>
            </a:pPr>
            <a:r>
              <a:rPr lang="ru-RU" sz="2000" dirty="0" smtClean="0"/>
              <a:t>Петя должен любым ходом попасть в </a:t>
            </a:r>
            <a:r>
              <a:rPr lang="en-US" sz="2000" dirty="0" smtClean="0"/>
              <a:t>[</a:t>
            </a:r>
            <a:r>
              <a:rPr lang="ru-RU" sz="2000" dirty="0" smtClean="0"/>
              <a:t>11</a:t>
            </a:r>
            <a:r>
              <a:rPr lang="en-US" sz="2000" dirty="0" smtClean="0"/>
              <a:t>;</a:t>
            </a:r>
            <a:r>
              <a:rPr lang="ru-RU" sz="2000" dirty="0" smtClean="0"/>
              <a:t>31</a:t>
            </a:r>
            <a:r>
              <a:rPr lang="en-US" sz="2000" dirty="0" smtClean="0"/>
              <a:t>]</a:t>
            </a:r>
            <a:r>
              <a:rPr lang="ru-RU" sz="2000" dirty="0" smtClean="0"/>
              <a:t> и никуда больше</a:t>
            </a:r>
            <a:r>
              <a:rPr lang="en-US" sz="2000" dirty="0" smtClean="0"/>
              <a:t>.</a:t>
            </a:r>
          </a:p>
          <a:p>
            <a:pPr marL="0" lvl="0" indent="0" algn="just">
              <a:buNone/>
            </a:pPr>
            <a:endParaRPr lang="en-US" sz="2000" dirty="0"/>
          </a:p>
          <a:p>
            <a:pPr marL="0" lvl="0" indent="0" algn="just">
              <a:buNone/>
            </a:pPr>
            <a:endParaRPr lang="en-US" sz="3200" dirty="0" smtClean="0"/>
          </a:p>
          <a:p>
            <a:pPr marL="0" lvl="0" indent="0" algn="just">
              <a:buNone/>
            </a:pPr>
            <a:r>
              <a:rPr lang="en-US" sz="3200" dirty="0"/>
              <a:t> </a:t>
            </a:r>
            <a:r>
              <a:rPr lang="en-US" sz="3200" dirty="0" smtClean="0"/>
              <a:t>                             10</a:t>
            </a:r>
          </a:p>
          <a:p>
            <a:pPr marL="0" lvl="0" indent="0" algn="just">
              <a:buNone/>
            </a:pPr>
            <a:endParaRPr lang="en-US" sz="3200" dirty="0"/>
          </a:p>
          <a:p>
            <a:pPr marL="0" lvl="0" indent="0" algn="just">
              <a:buNone/>
            </a:pPr>
            <a:r>
              <a:rPr lang="ru-RU" sz="2000" dirty="0" smtClean="0"/>
              <a:t>Ответ: 10</a:t>
            </a:r>
            <a:endParaRPr lang="ru-RU" sz="2000" dirty="0"/>
          </a:p>
        </p:txBody>
      </p:sp>
      <p:sp>
        <p:nvSpPr>
          <p:cNvPr id="4" name="Прямоугольник 3"/>
          <p:cNvSpPr/>
          <p:nvPr/>
        </p:nvSpPr>
        <p:spPr>
          <a:xfrm>
            <a:off x="5436096" y="4941168"/>
            <a:ext cx="151216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800" dirty="0" smtClean="0"/>
              <a:t>[</a:t>
            </a:r>
            <a:r>
              <a:rPr lang="ru-RU" sz="2800" dirty="0" smtClean="0"/>
              <a:t>11;31</a:t>
            </a:r>
            <a:r>
              <a:rPr lang="en-US" sz="2800" dirty="0" smtClean="0"/>
              <a:t>]</a:t>
            </a:r>
            <a:endParaRPr lang="ru-RU" sz="2800" dirty="0" smtClean="0"/>
          </a:p>
        </p:txBody>
      </p:sp>
      <p:sp>
        <p:nvSpPr>
          <p:cNvPr id="5" name="Левая круглая скобка 4"/>
          <p:cNvSpPr/>
          <p:nvPr/>
        </p:nvSpPr>
        <p:spPr>
          <a:xfrm rot="5400000">
            <a:off x="4072782" y="4801990"/>
            <a:ext cx="242352" cy="612068"/>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6" name="Левая круглая скобка 5"/>
          <p:cNvSpPr/>
          <p:nvPr/>
        </p:nvSpPr>
        <p:spPr>
          <a:xfrm rot="5400000" flipH="1">
            <a:off x="4139952" y="5193196"/>
            <a:ext cx="144016" cy="648072"/>
          </a:xfrm>
          <a:prstGeom prst="leftBracket">
            <a:avLst/>
          </a:prstGeom>
          <a:ln w="63500"/>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2" name="Развернутая стрелка 11"/>
          <p:cNvSpPr/>
          <p:nvPr/>
        </p:nvSpPr>
        <p:spPr>
          <a:xfrm>
            <a:off x="4211960" y="4581128"/>
            <a:ext cx="2160240" cy="360040"/>
          </a:xfrm>
          <a:prstGeom prst="uturnArrow">
            <a:avLst>
              <a:gd name="adj1" fmla="val 12301"/>
              <a:gd name="adj2" fmla="val 25000"/>
              <a:gd name="adj3" fmla="val 25000"/>
              <a:gd name="adj4" fmla="val 43750"/>
              <a:gd name="adj5" fmla="val 845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3" name="Развернутая стрелка 12"/>
          <p:cNvSpPr/>
          <p:nvPr/>
        </p:nvSpPr>
        <p:spPr>
          <a:xfrm flipV="1">
            <a:off x="4193958" y="5661248"/>
            <a:ext cx="2178242" cy="341226"/>
          </a:xfrm>
          <a:prstGeom prst="uturnArrow">
            <a:avLst>
              <a:gd name="adj1" fmla="val 11861"/>
              <a:gd name="adj2" fmla="val 19111"/>
              <a:gd name="adj3" fmla="val 20289"/>
              <a:gd name="adj4" fmla="val 43750"/>
              <a:gd name="adj5" fmla="val 914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5" name="Прямоугольник 14"/>
          <p:cNvSpPr/>
          <p:nvPr/>
        </p:nvSpPr>
        <p:spPr>
          <a:xfrm>
            <a:off x="4804880" y="4267914"/>
            <a:ext cx="1116124" cy="28803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+1</a:t>
            </a:r>
            <a:endParaRPr lang="ru-RU" b="1" dirty="0"/>
          </a:p>
        </p:txBody>
      </p:sp>
      <p:sp>
        <p:nvSpPr>
          <p:cNvPr id="16" name="Прямоугольник 15"/>
          <p:cNvSpPr/>
          <p:nvPr/>
        </p:nvSpPr>
        <p:spPr>
          <a:xfrm>
            <a:off x="4734018" y="6048682"/>
            <a:ext cx="1116124" cy="28803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*3+1</a:t>
            </a:r>
            <a:endParaRPr lang="ru-RU" b="1" dirty="0"/>
          </a:p>
        </p:txBody>
      </p:sp>
    </p:spTree>
    <p:extLst>
      <p:ext uri="{BB962C8B-B14F-4D97-AF65-F5344CB8AC3E}">
        <p14:creationId xmlns:p14="http://schemas.microsoft.com/office/powerpoint/2010/main" val="12045979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7239000" cy="698336"/>
          </a:xfrm>
        </p:spPr>
        <p:txBody>
          <a:bodyPr>
            <a:normAutofit/>
          </a:bodyPr>
          <a:lstStyle/>
          <a:p>
            <a:r>
              <a:rPr lang="ru-RU" dirty="0" smtClean="0"/>
              <a:t>1 куча камней (№28)</a:t>
            </a:r>
            <a:endParaRPr lang="ru-RU" dirty="0"/>
          </a:p>
        </p:txBody>
      </p:sp>
      <p:sp>
        <p:nvSpPr>
          <p:cNvPr id="3" name="Объект 2"/>
          <p:cNvSpPr>
            <a:spLocks noGrp="1"/>
          </p:cNvSpPr>
          <p:nvPr>
            <p:ph idx="1"/>
          </p:nvPr>
        </p:nvSpPr>
        <p:spPr>
          <a:xfrm>
            <a:off x="179512" y="980728"/>
            <a:ext cx="7776864" cy="5472608"/>
          </a:xfrm>
        </p:spPr>
        <p:txBody>
          <a:bodyPr>
            <a:noAutofit/>
          </a:bodyPr>
          <a:lstStyle/>
          <a:p>
            <a:pPr marL="0" lvl="0" indent="0" algn="just">
              <a:buNone/>
            </a:pPr>
            <a:r>
              <a:rPr lang="ru-RU" sz="2000" dirty="0" smtClean="0"/>
              <a:t>Схема задачи:</a:t>
            </a:r>
          </a:p>
          <a:p>
            <a:pPr marL="0" lvl="0" indent="0" algn="just">
              <a:buNone/>
            </a:pPr>
            <a:r>
              <a:rPr lang="en-US" sz="2000" dirty="0" smtClean="0"/>
              <a:t>S+1</a:t>
            </a:r>
          </a:p>
          <a:p>
            <a:pPr marL="0" lvl="0" indent="0" algn="just">
              <a:buNone/>
            </a:pPr>
            <a:r>
              <a:rPr lang="en-US" sz="2000" dirty="0" smtClean="0"/>
              <a:t>S*3+1</a:t>
            </a:r>
          </a:p>
          <a:p>
            <a:pPr marL="0" lvl="0" indent="0" algn="just">
              <a:buNone/>
            </a:pPr>
            <a:r>
              <a:rPr lang="en-US" sz="2000" dirty="0" smtClean="0"/>
              <a:t>S&gt;=32</a:t>
            </a:r>
          </a:p>
          <a:p>
            <a:pPr marL="0" lvl="0" indent="0" algn="just">
              <a:buNone/>
            </a:pPr>
            <a:endParaRPr lang="en-US" sz="2000" dirty="0"/>
          </a:p>
          <a:p>
            <a:pPr marL="0" lvl="0" indent="0" algn="just">
              <a:buNone/>
            </a:pPr>
            <a:r>
              <a:rPr lang="ru-RU" sz="2000" dirty="0"/>
              <a:t>2</a:t>
            </a:r>
            <a:r>
              <a:rPr lang="ru-RU" sz="2000" dirty="0" smtClean="0"/>
              <a:t>. Петя выигрывает вторым ходом. </a:t>
            </a:r>
          </a:p>
          <a:p>
            <a:pPr marL="0" lvl="0" indent="0" algn="just">
              <a:buNone/>
            </a:pPr>
            <a:endParaRPr lang="ru-RU" sz="2000" dirty="0" smtClean="0"/>
          </a:p>
          <a:p>
            <a:pPr marL="0" lvl="0" indent="0" algn="just">
              <a:buNone/>
            </a:pPr>
            <a:r>
              <a:rPr lang="ru-RU" sz="2000" dirty="0" smtClean="0"/>
              <a:t>Петя должен одним из ходов попасть в 10</a:t>
            </a:r>
            <a:r>
              <a:rPr lang="en-US" sz="2000" dirty="0" smtClean="0"/>
              <a:t>.</a:t>
            </a:r>
          </a:p>
          <a:p>
            <a:pPr marL="0" lvl="0" indent="0" algn="just">
              <a:buNone/>
            </a:pPr>
            <a:endParaRPr lang="en-US" sz="2000" dirty="0"/>
          </a:p>
          <a:p>
            <a:pPr marL="0" lvl="0" indent="0" algn="just">
              <a:buNone/>
            </a:pPr>
            <a:endParaRPr lang="en-US" sz="3200" dirty="0" smtClean="0"/>
          </a:p>
          <a:p>
            <a:pPr marL="0" lvl="0" indent="0" algn="just">
              <a:buNone/>
            </a:pPr>
            <a:r>
              <a:rPr lang="en-US" sz="3200" dirty="0"/>
              <a:t> </a:t>
            </a:r>
            <a:r>
              <a:rPr lang="en-US" sz="3200" dirty="0" smtClean="0"/>
              <a:t>                   </a:t>
            </a:r>
            <a:r>
              <a:rPr lang="ru-RU" sz="3200" dirty="0" smtClean="0"/>
              <a:t>3</a:t>
            </a:r>
            <a:r>
              <a:rPr lang="en-US" sz="3200" dirty="0" smtClean="0"/>
              <a:t>         </a:t>
            </a:r>
            <a:r>
              <a:rPr lang="ru-RU" sz="3200" dirty="0" smtClean="0"/>
              <a:t> 9</a:t>
            </a:r>
            <a:endParaRPr lang="en-US" sz="3200" dirty="0" smtClean="0"/>
          </a:p>
          <a:p>
            <a:pPr marL="0" lvl="0" indent="0" algn="just">
              <a:buNone/>
            </a:pPr>
            <a:endParaRPr lang="en-US" sz="3200" dirty="0"/>
          </a:p>
          <a:p>
            <a:pPr marL="0" lvl="0" indent="0" algn="just">
              <a:buNone/>
            </a:pPr>
            <a:r>
              <a:rPr lang="ru-RU" sz="2000" dirty="0" smtClean="0"/>
              <a:t>Ответ: 3, 9 </a:t>
            </a:r>
            <a:endParaRPr lang="ru-RU" sz="2000" dirty="0"/>
          </a:p>
        </p:txBody>
      </p:sp>
      <p:sp>
        <p:nvSpPr>
          <p:cNvPr id="4" name="Прямоугольник 3"/>
          <p:cNvSpPr/>
          <p:nvPr/>
        </p:nvSpPr>
        <p:spPr>
          <a:xfrm>
            <a:off x="5436096" y="4941168"/>
            <a:ext cx="151216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u-RU" sz="2800" dirty="0" smtClean="0"/>
              <a:t>10</a:t>
            </a:r>
          </a:p>
        </p:txBody>
      </p:sp>
      <p:sp>
        <p:nvSpPr>
          <p:cNvPr id="5" name="Левая круглая скобка 4"/>
          <p:cNvSpPr/>
          <p:nvPr/>
        </p:nvSpPr>
        <p:spPr>
          <a:xfrm rot="5400000">
            <a:off x="4072782" y="4801990"/>
            <a:ext cx="242352" cy="612068"/>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6" name="Левая круглая скобка 5"/>
          <p:cNvSpPr/>
          <p:nvPr/>
        </p:nvSpPr>
        <p:spPr>
          <a:xfrm rot="5400000" flipH="1">
            <a:off x="2804396" y="5223968"/>
            <a:ext cx="144016" cy="648072"/>
          </a:xfrm>
          <a:prstGeom prst="leftBracket">
            <a:avLst/>
          </a:prstGeom>
          <a:ln w="63500"/>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2" name="Развернутая стрелка 11"/>
          <p:cNvSpPr/>
          <p:nvPr/>
        </p:nvSpPr>
        <p:spPr>
          <a:xfrm>
            <a:off x="4211960" y="4581128"/>
            <a:ext cx="2160240" cy="360040"/>
          </a:xfrm>
          <a:prstGeom prst="uturnArrow">
            <a:avLst>
              <a:gd name="adj1" fmla="val 12301"/>
              <a:gd name="adj2" fmla="val 25000"/>
              <a:gd name="adj3" fmla="val 25000"/>
              <a:gd name="adj4" fmla="val 43750"/>
              <a:gd name="adj5" fmla="val 845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3" name="Развернутая стрелка 12"/>
          <p:cNvSpPr/>
          <p:nvPr/>
        </p:nvSpPr>
        <p:spPr>
          <a:xfrm flipV="1">
            <a:off x="2879812" y="5661248"/>
            <a:ext cx="3492388" cy="341226"/>
          </a:xfrm>
          <a:prstGeom prst="uturnArrow">
            <a:avLst>
              <a:gd name="adj1" fmla="val 11861"/>
              <a:gd name="adj2" fmla="val 19111"/>
              <a:gd name="adj3" fmla="val 20289"/>
              <a:gd name="adj4" fmla="val 43750"/>
              <a:gd name="adj5" fmla="val 914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5" name="Прямоугольник 14"/>
          <p:cNvSpPr/>
          <p:nvPr/>
        </p:nvSpPr>
        <p:spPr>
          <a:xfrm>
            <a:off x="4804880" y="4267914"/>
            <a:ext cx="1116124" cy="28803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+1</a:t>
            </a:r>
            <a:endParaRPr lang="ru-RU" b="1" dirty="0"/>
          </a:p>
        </p:txBody>
      </p:sp>
      <p:sp>
        <p:nvSpPr>
          <p:cNvPr id="16" name="Прямоугольник 15"/>
          <p:cNvSpPr/>
          <p:nvPr/>
        </p:nvSpPr>
        <p:spPr>
          <a:xfrm>
            <a:off x="4734018" y="6048682"/>
            <a:ext cx="1116124" cy="28803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*3+1</a:t>
            </a:r>
            <a:endParaRPr lang="ru-RU" b="1" dirty="0"/>
          </a:p>
        </p:txBody>
      </p:sp>
    </p:spTree>
    <p:extLst>
      <p:ext uri="{BB962C8B-B14F-4D97-AF65-F5344CB8AC3E}">
        <p14:creationId xmlns:p14="http://schemas.microsoft.com/office/powerpoint/2010/main" val="24579163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7239000" cy="698336"/>
          </a:xfrm>
        </p:spPr>
        <p:txBody>
          <a:bodyPr>
            <a:normAutofit/>
          </a:bodyPr>
          <a:lstStyle/>
          <a:p>
            <a:r>
              <a:rPr lang="ru-RU" dirty="0" smtClean="0"/>
              <a:t>1 куча камней (№28)</a:t>
            </a:r>
            <a:endParaRPr lang="ru-RU" dirty="0"/>
          </a:p>
        </p:txBody>
      </p:sp>
      <p:sp>
        <p:nvSpPr>
          <p:cNvPr id="3" name="Объект 2"/>
          <p:cNvSpPr>
            <a:spLocks noGrp="1"/>
          </p:cNvSpPr>
          <p:nvPr>
            <p:ph idx="1"/>
          </p:nvPr>
        </p:nvSpPr>
        <p:spPr>
          <a:xfrm>
            <a:off x="179512" y="980728"/>
            <a:ext cx="7776864" cy="5472608"/>
          </a:xfrm>
        </p:spPr>
        <p:txBody>
          <a:bodyPr>
            <a:noAutofit/>
          </a:bodyPr>
          <a:lstStyle/>
          <a:p>
            <a:pPr marL="0" lvl="0" indent="0" algn="just">
              <a:buNone/>
            </a:pPr>
            <a:r>
              <a:rPr lang="ru-RU" sz="2000" dirty="0" smtClean="0"/>
              <a:t>Схема задачи:</a:t>
            </a:r>
          </a:p>
          <a:p>
            <a:pPr marL="0" lvl="0" indent="0" algn="just">
              <a:buNone/>
            </a:pPr>
            <a:r>
              <a:rPr lang="en-US" sz="2000" dirty="0" smtClean="0"/>
              <a:t>S+1</a:t>
            </a:r>
          </a:p>
          <a:p>
            <a:pPr marL="0" lvl="0" indent="0" algn="just">
              <a:buNone/>
            </a:pPr>
            <a:r>
              <a:rPr lang="en-US" sz="2000" dirty="0" smtClean="0"/>
              <a:t>S*3+1</a:t>
            </a:r>
          </a:p>
          <a:p>
            <a:pPr marL="0" lvl="0" indent="0" algn="just">
              <a:buNone/>
            </a:pPr>
            <a:r>
              <a:rPr lang="en-US" sz="2000" dirty="0" smtClean="0"/>
              <a:t>S&gt;=32</a:t>
            </a:r>
          </a:p>
          <a:p>
            <a:pPr marL="0" lvl="0" indent="0" algn="just">
              <a:buNone/>
            </a:pPr>
            <a:endParaRPr lang="en-US" sz="2000" dirty="0"/>
          </a:p>
          <a:p>
            <a:pPr marL="0" lvl="0" indent="0" algn="just">
              <a:buNone/>
            </a:pPr>
            <a:r>
              <a:rPr lang="ru-RU" sz="2000" dirty="0"/>
              <a:t>3</a:t>
            </a:r>
            <a:r>
              <a:rPr lang="ru-RU" sz="2000" dirty="0" smtClean="0"/>
              <a:t>. Ваня выигрывает первым или вторым ходом. </a:t>
            </a:r>
          </a:p>
          <a:p>
            <a:pPr marL="0" lvl="0" indent="0" algn="just">
              <a:buNone/>
            </a:pPr>
            <a:r>
              <a:rPr lang="ru-RU" sz="2000" dirty="0" smtClean="0"/>
              <a:t>Петя должен попасть одним ходом в 3 или 9, а другим в  </a:t>
            </a:r>
            <a:r>
              <a:rPr lang="en-US" sz="2000" dirty="0" smtClean="0"/>
              <a:t>[</a:t>
            </a:r>
            <a:r>
              <a:rPr lang="ru-RU" sz="2000" dirty="0" smtClean="0"/>
              <a:t>11</a:t>
            </a:r>
            <a:r>
              <a:rPr lang="en-US" sz="2000" dirty="0" smtClean="0"/>
              <a:t>;</a:t>
            </a:r>
            <a:r>
              <a:rPr lang="ru-RU" sz="2000" dirty="0" smtClean="0"/>
              <a:t>31</a:t>
            </a:r>
            <a:r>
              <a:rPr lang="en-US" sz="2000" dirty="0" smtClean="0"/>
              <a:t>]</a:t>
            </a:r>
            <a:r>
              <a:rPr lang="ru-RU" sz="2000" dirty="0" smtClean="0"/>
              <a:t> и никуда больше</a:t>
            </a:r>
            <a:r>
              <a:rPr lang="en-US" sz="2000" dirty="0" smtClean="0"/>
              <a:t>.</a:t>
            </a:r>
          </a:p>
          <a:p>
            <a:pPr marL="0" lvl="0" indent="0" algn="just">
              <a:buNone/>
            </a:pPr>
            <a:endParaRPr lang="ru-RU" sz="3200" dirty="0" smtClean="0"/>
          </a:p>
          <a:p>
            <a:pPr marL="0" lvl="0" indent="0" algn="just">
              <a:buNone/>
            </a:pPr>
            <a:r>
              <a:rPr lang="en-US" sz="3200" dirty="0" smtClean="0"/>
              <a:t>      </a:t>
            </a:r>
            <a:endParaRPr lang="ru-RU" sz="3200" dirty="0" smtClean="0"/>
          </a:p>
          <a:p>
            <a:pPr marL="0" lvl="0" indent="0" algn="just">
              <a:buNone/>
            </a:pPr>
            <a:r>
              <a:rPr lang="en-US" sz="3200" dirty="0" smtClean="0"/>
              <a:t> </a:t>
            </a:r>
            <a:r>
              <a:rPr lang="ru-RU" sz="3200" dirty="0" smtClean="0"/>
              <a:t>     </a:t>
            </a:r>
            <a:r>
              <a:rPr lang="en-US" sz="3200" dirty="0" smtClean="0"/>
              <a:t> </a:t>
            </a:r>
            <a:r>
              <a:rPr lang="ru-RU" sz="3200" dirty="0" smtClean="0"/>
              <a:t>2</a:t>
            </a:r>
            <a:r>
              <a:rPr lang="en-US" sz="3200" dirty="0" smtClean="0"/>
              <a:t>                 </a:t>
            </a:r>
            <a:r>
              <a:rPr lang="ru-RU" sz="3200" dirty="0" smtClean="0"/>
              <a:t>8</a:t>
            </a:r>
            <a:r>
              <a:rPr lang="en-US" sz="3200" dirty="0" smtClean="0"/>
              <a:t> </a:t>
            </a:r>
          </a:p>
          <a:p>
            <a:pPr marL="0" lvl="0" indent="0">
              <a:buNone/>
            </a:pPr>
            <a:endParaRPr lang="en-US" sz="3200" dirty="0"/>
          </a:p>
          <a:p>
            <a:pPr marL="0" lvl="0" indent="0">
              <a:buNone/>
            </a:pPr>
            <a:r>
              <a:rPr lang="ru-RU" sz="2000" dirty="0" smtClean="0"/>
              <a:t>Ответ: </a:t>
            </a:r>
            <a:r>
              <a:rPr lang="ru-RU" sz="2000" dirty="0" smtClean="0"/>
              <a:t>2 и 8</a:t>
            </a:r>
            <a:endParaRPr lang="ru-RU" sz="2000" dirty="0"/>
          </a:p>
        </p:txBody>
      </p:sp>
      <p:sp>
        <p:nvSpPr>
          <p:cNvPr id="4" name="Прямоугольник 3"/>
          <p:cNvSpPr/>
          <p:nvPr/>
        </p:nvSpPr>
        <p:spPr>
          <a:xfrm>
            <a:off x="5436096" y="4941168"/>
            <a:ext cx="151216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800" dirty="0" smtClean="0"/>
              <a:t>[</a:t>
            </a:r>
            <a:r>
              <a:rPr lang="ru-RU" sz="2800" dirty="0" smtClean="0"/>
              <a:t>11;31</a:t>
            </a:r>
            <a:r>
              <a:rPr lang="en-US" sz="2800" dirty="0" smtClean="0"/>
              <a:t>]</a:t>
            </a:r>
            <a:endParaRPr lang="ru-RU" sz="2800" dirty="0" smtClean="0"/>
          </a:p>
        </p:txBody>
      </p:sp>
      <p:sp>
        <p:nvSpPr>
          <p:cNvPr id="5" name="Левая круглая скобка 4"/>
          <p:cNvSpPr/>
          <p:nvPr/>
        </p:nvSpPr>
        <p:spPr>
          <a:xfrm rot="5400000">
            <a:off x="1084450" y="4833702"/>
            <a:ext cx="242352" cy="612068"/>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6" name="Левая круглая скобка 5"/>
          <p:cNvSpPr/>
          <p:nvPr/>
        </p:nvSpPr>
        <p:spPr>
          <a:xfrm rot="5400000" flipH="1">
            <a:off x="1151620" y="5265204"/>
            <a:ext cx="144016" cy="648072"/>
          </a:xfrm>
          <a:prstGeom prst="leftBracket">
            <a:avLst/>
          </a:prstGeom>
          <a:ln w="63500"/>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2" name="Развернутая стрелка 11"/>
          <p:cNvSpPr/>
          <p:nvPr/>
        </p:nvSpPr>
        <p:spPr>
          <a:xfrm>
            <a:off x="1115616" y="4653136"/>
            <a:ext cx="1152128" cy="360040"/>
          </a:xfrm>
          <a:prstGeom prst="uturnArrow">
            <a:avLst>
              <a:gd name="adj1" fmla="val 12301"/>
              <a:gd name="adj2" fmla="val 25000"/>
              <a:gd name="adj3" fmla="val 25000"/>
              <a:gd name="adj4" fmla="val 43750"/>
              <a:gd name="adj5" fmla="val 845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3" name="Развернутая стрелка 12"/>
          <p:cNvSpPr/>
          <p:nvPr/>
        </p:nvSpPr>
        <p:spPr>
          <a:xfrm flipV="1">
            <a:off x="1205626" y="5661248"/>
            <a:ext cx="5166574" cy="432048"/>
          </a:xfrm>
          <a:prstGeom prst="uturnArrow">
            <a:avLst>
              <a:gd name="adj1" fmla="val 11861"/>
              <a:gd name="adj2" fmla="val 19111"/>
              <a:gd name="adj3" fmla="val 20289"/>
              <a:gd name="adj4" fmla="val 43750"/>
              <a:gd name="adj5" fmla="val 914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5" name="Прямоугольник 14"/>
          <p:cNvSpPr/>
          <p:nvPr/>
        </p:nvSpPr>
        <p:spPr>
          <a:xfrm>
            <a:off x="1349642" y="4293096"/>
            <a:ext cx="684076" cy="28803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+1</a:t>
            </a:r>
            <a:endParaRPr lang="ru-RU" b="1" dirty="0"/>
          </a:p>
        </p:txBody>
      </p:sp>
      <p:sp>
        <p:nvSpPr>
          <p:cNvPr id="16" name="Прямоугольник 15"/>
          <p:cNvSpPr/>
          <p:nvPr/>
        </p:nvSpPr>
        <p:spPr>
          <a:xfrm>
            <a:off x="2252906" y="6093296"/>
            <a:ext cx="1116124" cy="28803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*3+1</a:t>
            </a:r>
            <a:endParaRPr lang="ru-RU" b="1" dirty="0"/>
          </a:p>
        </p:txBody>
      </p:sp>
      <p:sp>
        <p:nvSpPr>
          <p:cNvPr id="11" name="Прямоугольник 10"/>
          <p:cNvSpPr/>
          <p:nvPr/>
        </p:nvSpPr>
        <p:spPr>
          <a:xfrm>
            <a:off x="1943708" y="4973322"/>
            <a:ext cx="50405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u-RU" sz="2800" dirty="0" smtClean="0"/>
              <a:t>3</a:t>
            </a:r>
          </a:p>
        </p:txBody>
      </p:sp>
      <p:sp>
        <p:nvSpPr>
          <p:cNvPr id="14" name="Прямоугольник 13"/>
          <p:cNvSpPr/>
          <p:nvPr/>
        </p:nvSpPr>
        <p:spPr>
          <a:xfrm>
            <a:off x="4152538" y="4955624"/>
            <a:ext cx="66607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u-RU" sz="2800" dirty="0" smtClean="0"/>
              <a:t>9</a:t>
            </a:r>
          </a:p>
        </p:txBody>
      </p:sp>
      <p:sp>
        <p:nvSpPr>
          <p:cNvPr id="17" name="Левая круглая скобка 16"/>
          <p:cNvSpPr/>
          <p:nvPr/>
        </p:nvSpPr>
        <p:spPr>
          <a:xfrm rot="5400000">
            <a:off x="3361703" y="4788464"/>
            <a:ext cx="242352" cy="612068"/>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8" name="Левая круглая скобка 17"/>
          <p:cNvSpPr/>
          <p:nvPr/>
        </p:nvSpPr>
        <p:spPr>
          <a:xfrm rot="5400000" flipH="1">
            <a:off x="3449422" y="5193196"/>
            <a:ext cx="144016" cy="648072"/>
          </a:xfrm>
          <a:prstGeom prst="leftBracket">
            <a:avLst/>
          </a:prstGeom>
          <a:ln w="63500"/>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9" name="Развернутая стрелка 18"/>
          <p:cNvSpPr/>
          <p:nvPr/>
        </p:nvSpPr>
        <p:spPr>
          <a:xfrm>
            <a:off x="3474437" y="4630900"/>
            <a:ext cx="1152128" cy="360040"/>
          </a:xfrm>
          <a:prstGeom prst="uturnArrow">
            <a:avLst>
              <a:gd name="adj1" fmla="val 12301"/>
              <a:gd name="adj2" fmla="val 25000"/>
              <a:gd name="adj3" fmla="val 25000"/>
              <a:gd name="adj4" fmla="val 43750"/>
              <a:gd name="adj5" fmla="val 845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0" name="Развернутая стрелка 19"/>
          <p:cNvSpPr/>
          <p:nvPr/>
        </p:nvSpPr>
        <p:spPr>
          <a:xfrm flipV="1">
            <a:off x="3532047" y="5589240"/>
            <a:ext cx="2583287" cy="144016"/>
          </a:xfrm>
          <a:prstGeom prst="uturnArrow">
            <a:avLst>
              <a:gd name="adj1" fmla="val 9216"/>
              <a:gd name="adj2" fmla="val 19111"/>
              <a:gd name="adj3" fmla="val 20289"/>
              <a:gd name="adj4" fmla="val 43750"/>
              <a:gd name="adj5" fmla="val 914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1" name="Прямоугольник 20"/>
          <p:cNvSpPr/>
          <p:nvPr/>
        </p:nvSpPr>
        <p:spPr>
          <a:xfrm>
            <a:off x="3708463" y="4293096"/>
            <a:ext cx="684076" cy="28803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+1</a:t>
            </a:r>
            <a:endParaRPr lang="ru-RU" b="1" dirty="0"/>
          </a:p>
        </p:txBody>
      </p:sp>
      <p:sp>
        <p:nvSpPr>
          <p:cNvPr id="22" name="Прямоугольник 21"/>
          <p:cNvSpPr/>
          <p:nvPr/>
        </p:nvSpPr>
        <p:spPr>
          <a:xfrm>
            <a:off x="4231853" y="5661248"/>
            <a:ext cx="1116124" cy="28803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*3+1</a:t>
            </a:r>
            <a:endParaRPr lang="ru-RU" b="1" dirty="0"/>
          </a:p>
        </p:txBody>
      </p:sp>
    </p:spTree>
    <p:extLst>
      <p:ext uri="{BB962C8B-B14F-4D97-AF65-F5344CB8AC3E}">
        <p14:creationId xmlns:p14="http://schemas.microsoft.com/office/powerpoint/2010/main" val="29680655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7239000" cy="698336"/>
          </a:xfrm>
        </p:spPr>
        <p:txBody>
          <a:bodyPr>
            <a:normAutofit/>
          </a:bodyPr>
          <a:lstStyle/>
          <a:p>
            <a:r>
              <a:rPr lang="ru-RU" dirty="0" smtClean="0"/>
              <a:t>2 кучи камней (№30)</a:t>
            </a:r>
            <a:endParaRPr lang="ru-RU" dirty="0"/>
          </a:p>
        </p:txBody>
      </p:sp>
      <p:sp>
        <p:nvSpPr>
          <p:cNvPr id="4" name="Объект 2"/>
          <p:cNvSpPr txBox="1">
            <a:spLocks/>
          </p:cNvSpPr>
          <p:nvPr/>
        </p:nvSpPr>
        <p:spPr>
          <a:xfrm>
            <a:off x="179512" y="1124744"/>
            <a:ext cx="7632848" cy="5472608"/>
          </a:xfrm>
          <a:prstGeom prst="rect">
            <a:avLst/>
          </a:prstGeom>
        </p:spPr>
        <p:txBody>
          <a:bodyPr vert="horz">
            <a:normAutofit fontScale="77500" lnSpcReduction="20000"/>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just">
              <a:buFont typeface="Wingdings 2"/>
              <a:buNone/>
            </a:pPr>
            <a:r>
              <a:rPr lang="ru-RU" dirty="0" smtClean="0"/>
              <a:t>Два игрока, Петя и Ваня, играют в следующую игру. Перед игроками лежат две кучи камней. Игроки ходят по очереди, первый ход делает Петя. За один ход игрок может </a:t>
            </a:r>
            <a:r>
              <a:rPr lang="ru-RU" b="1" dirty="0" smtClean="0"/>
              <a:t>добавить в одну из куч (по своему выбору) один камень или увеличить количество камней в куче в два раза.</a:t>
            </a:r>
            <a:r>
              <a:rPr lang="ru-RU" dirty="0" smtClean="0"/>
              <a:t> Для того чтобы делать ходы, у каждого игрока есть неограниченное количество камней. </a:t>
            </a:r>
          </a:p>
          <a:p>
            <a:pPr marL="0" indent="0" algn="just">
              <a:buFont typeface="Wingdings 2"/>
              <a:buNone/>
            </a:pPr>
            <a:r>
              <a:rPr lang="ru-RU" dirty="0" smtClean="0"/>
              <a:t>Игра завершается в тот момент, когда суммарное количество камней в кучах становится не менее 47. Победителем считается игрок, сделавший последний ход, то есть первым получивший такую позицию, что в кучах всего будет 47 или больше камней.</a:t>
            </a:r>
          </a:p>
          <a:p>
            <a:pPr marL="0" indent="0" algn="just">
              <a:buFont typeface="Wingdings 2"/>
              <a:buNone/>
            </a:pPr>
            <a:r>
              <a:rPr lang="ru-RU" dirty="0" smtClean="0"/>
              <a:t>В начальный момент в первой куче было 4 камней, во второй куче – S камней; 1 ≤ S ≤ 42.</a:t>
            </a:r>
          </a:p>
          <a:p>
            <a:pPr marL="0" indent="0" algn="just">
              <a:buFont typeface="Wingdings 2"/>
              <a:buNone/>
            </a:pPr>
            <a:r>
              <a:rPr lang="ru-RU" i="1" dirty="0" smtClean="0"/>
              <a:t>1. При каких S: 1а) Петя выигрывает первым ходом; 1б) Ваня выигрывает первым ходом?</a:t>
            </a:r>
            <a:endParaRPr lang="ru-RU" dirty="0" smtClean="0"/>
          </a:p>
          <a:p>
            <a:pPr marL="0" indent="0" algn="just">
              <a:buFont typeface="Wingdings 2"/>
              <a:buNone/>
            </a:pPr>
            <a:r>
              <a:rPr lang="ru-RU" i="1" dirty="0" smtClean="0"/>
              <a:t>2. Назовите одно любое значение S, при котором Петя может выиграть своим вторым ходом.</a:t>
            </a:r>
            <a:endParaRPr lang="ru-RU" dirty="0" smtClean="0"/>
          </a:p>
          <a:p>
            <a:pPr marL="0" indent="0" algn="just">
              <a:buFont typeface="Wingdings 2"/>
              <a:buNone/>
            </a:pPr>
            <a:r>
              <a:rPr lang="ru-RU" i="1" dirty="0" smtClean="0"/>
              <a:t>3. Назовите значение S, при котором Ваня выигрывает своим первым или вторым ходом.</a:t>
            </a:r>
            <a:endParaRPr lang="ru-RU" dirty="0" smtClean="0"/>
          </a:p>
          <a:p>
            <a:pPr marL="0" indent="0">
              <a:buFont typeface="Wingdings 2"/>
              <a:buNone/>
            </a:pPr>
            <a:endParaRPr lang="ru-RU" dirty="0"/>
          </a:p>
        </p:txBody>
      </p:sp>
    </p:spTree>
    <p:extLst>
      <p:ext uri="{BB962C8B-B14F-4D97-AF65-F5344CB8AC3E}">
        <p14:creationId xmlns:p14="http://schemas.microsoft.com/office/powerpoint/2010/main" val="29766439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798074"/>
            <a:ext cx="7776864" cy="5472608"/>
          </a:xfrm>
        </p:spPr>
        <p:txBody>
          <a:bodyPr>
            <a:noAutofit/>
          </a:bodyPr>
          <a:lstStyle/>
          <a:p>
            <a:pPr marL="0" lvl="0" indent="0" algn="just">
              <a:buNone/>
            </a:pPr>
            <a:r>
              <a:rPr lang="ru-RU" sz="2000" dirty="0" smtClean="0"/>
              <a:t>Схема задачи:</a:t>
            </a:r>
          </a:p>
          <a:p>
            <a:pPr marL="0" lvl="0" indent="0" algn="just">
              <a:buNone/>
            </a:pPr>
            <a:r>
              <a:rPr lang="ru-RU" sz="2000" dirty="0" smtClean="0"/>
              <a:t>(х+1;</a:t>
            </a:r>
            <a:r>
              <a:rPr lang="en-US" sz="2000" dirty="0" smtClean="0"/>
              <a:t>y)  (x;y+1)  (2*</a:t>
            </a:r>
            <a:r>
              <a:rPr lang="en-US" sz="2000" dirty="0" err="1" smtClean="0"/>
              <a:t>x;y</a:t>
            </a:r>
            <a:r>
              <a:rPr lang="en-US" sz="2000" dirty="0" smtClean="0"/>
              <a:t>)  (x;2*y)</a:t>
            </a:r>
          </a:p>
          <a:p>
            <a:pPr marL="0" lvl="0" indent="0" algn="just">
              <a:buNone/>
            </a:pPr>
            <a:r>
              <a:rPr lang="ru-RU" sz="2000" dirty="0" smtClean="0"/>
              <a:t>Начало </a:t>
            </a:r>
            <a:r>
              <a:rPr lang="en-US" sz="2000" dirty="0" smtClean="0"/>
              <a:t>(4;S)   </a:t>
            </a:r>
            <a:r>
              <a:rPr lang="ru-RU" sz="2000" dirty="0" smtClean="0"/>
              <a:t>         </a:t>
            </a:r>
            <a:r>
              <a:rPr lang="en-US" sz="2000" dirty="0" smtClean="0"/>
              <a:t>   </a:t>
            </a:r>
            <a:r>
              <a:rPr lang="ru-RU" sz="2000" dirty="0" smtClean="0"/>
              <a:t>Окончание </a:t>
            </a:r>
            <a:r>
              <a:rPr lang="en-US" sz="2000" dirty="0" smtClean="0"/>
              <a:t> </a:t>
            </a:r>
            <a:r>
              <a:rPr lang="en-US" sz="2000" dirty="0" err="1" smtClean="0"/>
              <a:t>x+y</a:t>
            </a:r>
            <a:r>
              <a:rPr lang="en-US" sz="2000" dirty="0" smtClean="0"/>
              <a:t>&gt;=47</a:t>
            </a:r>
          </a:p>
          <a:p>
            <a:pPr marL="0" lvl="0" indent="0" algn="just">
              <a:buNone/>
            </a:pPr>
            <a:endParaRPr lang="en-US" sz="2000" dirty="0"/>
          </a:p>
          <a:p>
            <a:pPr marL="0" lvl="0" indent="0" algn="just">
              <a:buNone/>
            </a:pPr>
            <a:r>
              <a:rPr lang="ru-RU" sz="2000" dirty="0" smtClean="0"/>
              <a:t>1А. Петя выигрывает первым ходом. </a:t>
            </a:r>
          </a:p>
          <a:p>
            <a:pPr marL="0" lvl="0" indent="0" algn="just">
              <a:buNone/>
            </a:pPr>
            <a:r>
              <a:rPr lang="ru-RU" sz="2000" dirty="0" smtClean="0"/>
              <a:t>У Пети есть возможность одним из ходов попасть в </a:t>
            </a:r>
            <a:r>
              <a:rPr lang="en-US" sz="2000" dirty="0" smtClean="0"/>
              <a:t>[47;+∞).</a:t>
            </a:r>
          </a:p>
          <a:p>
            <a:pPr marL="0" lvl="0" indent="0" algn="just">
              <a:buNone/>
            </a:pPr>
            <a:r>
              <a:rPr lang="en-US" sz="2000" dirty="0" smtClean="0"/>
              <a:t> </a:t>
            </a:r>
            <a:endParaRPr lang="en-US" sz="2000" dirty="0"/>
          </a:p>
          <a:p>
            <a:pPr marL="0" lvl="0" indent="0" algn="just">
              <a:buNone/>
            </a:pPr>
            <a:r>
              <a:rPr lang="en-US" sz="3200" dirty="0" smtClean="0"/>
              <a:t>                      (4;42)</a:t>
            </a:r>
          </a:p>
          <a:p>
            <a:pPr marL="0" lvl="0" indent="0" algn="just">
              <a:buNone/>
            </a:pPr>
            <a:r>
              <a:rPr lang="en-US" sz="1400" dirty="0" smtClean="0"/>
              <a:t>              </a:t>
            </a:r>
          </a:p>
          <a:p>
            <a:pPr marL="0" lvl="0" indent="0" algn="just">
              <a:buNone/>
            </a:pPr>
            <a:r>
              <a:rPr lang="en-US" sz="3200" dirty="0"/>
              <a:t> </a:t>
            </a:r>
            <a:r>
              <a:rPr lang="en-US" sz="3200" dirty="0" smtClean="0"/>
              <a:t>                  (4;39…42)</a:t>
            </a:r>
          </a:p>
          <a:p>
            <a:pPr marL="0" lvl="0" indent="0" algn="just">
              <a:buNone/>
            </a:pPr>
            <a:endParaRPr lang="en-US" sz="1400" dirty="0" smtClean="0"/>
          </a:p>
          <a:p>
            <a:pPr marL="0" lvl="0" indent="0" algn="just">
              <a:buNone/>
            </a:pPr>
            <a:r>
              <a:rPr lang="en-US" sz="3200" dirty="0" smtClean="0"/>
              <a:t>                   (4;22…42) </a:t>
            </a:r>
            <a:endParaRPr lang="en-US" sz="3200" dirty="0"/>
          </a:p>
          <a:p>
            <a:pPr marL="0" lvl="0" indent="0" algn="just">
              <a:buNone/>
            </a:pPr>
            <a:r>
              <a:rPr lang="ru-RU" sz="2000" dirty="0" smtClean="0"/>
              <a:t>Ответ: </a:t>
            </a:r>
            <a:r>
              <a:rPr lang="en-US" sz="2000" dirty="0" smtClean="0"/>
              <a:t>[22;42]</a:t>
            </a:r>
            <a:endParaRPr lang="ru-RU" sz="2000" dirty="0"/>
          </a:p>
        </p:txBody>
      </p:sp>
      <p:sp>
        <p:nvSpPr>
          <p:cNvPr id="4" name="Прямоугольник 3"/>
          <p:cNvSpPr/>
          <p:nvPr/>
        </p:nvSpPr>
        <p:spPr>
          <a:xfrm>
            <a:off x="5531512" y="4221088"/>
            <a:ext cx="151216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800" dirty="0" smtClean="0"/>
              <a:t>[47;+∞)</a:t>
            </a:r>
            <a:endParaRPr lang="ru-RU" sz="2800" dirty="0" smtClean="0"/>
          </a:p>
        </p:txBody>
      </p:sp>
      <p:sp>
        <p:nvSpPr>
          <p:cNvPr id="7" name="Прямоугольник 6"/>
          <p:cNvSpPr/>
          <p:nvPr/>
        </p:nvSpPr>
        <p:spPr>
          <a:xfrm>
            <a:off x="4064359" y="3502154"/>
            <a:ext cx="957691" cy="28803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(x+1,y)</a:t>
            </a:r>
            <a:endParaRPr lang="ru-RU" b="1" dirty="0"/>
          </a:p>
        </p:txBody>
      </p:sp>
      <p:sp>
        <p:nvSpPr>
          <p:cNvPr id="10" name="Прямоугольник 9"/>
          <p:cNvSpPr/>
          <p:nvPr/>
        </p:nvSpPr>
        <p:spPr>
          <a:xfrm>
            <a:off x="4972540" y="5485194"/>
            <a:ext cx="918102" cy="28803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(x;2*y)</a:t>
            </a:r>
            <a:endParaRPr lang="ru-RU" b="1" dirty="0"/>
          </a:p>
        </p:txBody>
      </p:sp>
      <p:sp>
        <p:nvSpPr>
          <p:cNvPr id="11" name="Заголовок 1"/>
          <p:cNvSpPr txBox="1">
            <a:spLocks/>
          </p:cNvSpPr>
          <p:nvPr/>
        </p:nvSpPr>
        <p:spPr>
          <a:xfrm>
            <a:off x="251520" y="99738"/>
            <a:ext cx="7239000" cy="698336"/>
          </a:xfrm>
          <a:prstGeom prst="rect">
            <a:avLst/>
          </a:prstGeom>
        </p:spPr>
        <p:txBody>
          <a:bodyPr vert="horz" lIns="45720" tIns="0" rIns="45720" bIns="0" anchor="b"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r>
              <a:rPr lang="ru-RU" dirty="0" smtClean="0"/>
              <a:t>2 кучи камней (№30)</a:t>
            </a:r>
            <a:endParaRPr lang="ru-RU" dirty="0"/>
          </a:p>
        </p:txBody>
      </p:sp>
      <p:sp>
        <p:nvSpPr>
          <p:cNvPr id="9" name="Стрелка углом 8"/>
          <p:cNvSpPr/>
          <p:nvPr/>
        </p:nvSpPr>
        <p:spPr>
          <a:xfrm rot="5400000">
            <a:off x="5005238" y="2842196"/>
            <a:ext cx="350490" cy="2369094"/>
          </a:xfrm>
          <a:prstGeom prst="bentArrow">
            <a:avLst>
              <a:gd name="adj1" fmla="val 5433"/>
              <a:gd name="adj2" fmla="val 16847"/>
              <a:gd name="adj3" fmla="val 13586"/>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4" name="Прямоугольник 13"/>
          <p:cNvSpPr/>
          <p:nvPr/>
        </p:nvSpPr>
        <p:spPr>
          <a:xfrm>
            <a:off x="4060911" y="3915484"/>
            <a:ext cx="957691" cy="28803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r>
              <a:rPr lang="en-US" b="1" dirty="0" err="1" smtClean="0"/>
              <a:t>x,y</a:t>
            </a:r>
            <a:r>
              <a:rPr lang="ru-RU" b="1" dirty="0" smtClean="0"/>
              <a:t>+1</a:t>
            </a:r>
            <a:r>
              <a:rPr lang="en-US" b="1" dirty="0" smtClean="0"/>
              <a:t>)</a:t>
            </a:r>
            <a:endParaRPr lang="ru-RU" b="1" dirty="0"/>
          </a:p>
        </p:txBody>
      </p:sp>
      <p:sp>
        <p:nvSpPr>
          <p:cNvPr id="15" name="Стрелка углом 14"/>
          <p:cNvSpPr/>
          <p:nvPr/>
        </p:nvSpPr>
        <p:spPr>
          <a:xfrm rot="5400000" flipH="1">
            <a:off x="5143559" y="4072566"/>
            <a:ext cx="576064" cy="2169251"/>
          </a:xfrm>
          <a:prstGeom prst="bentArrow">
            <a:avLst>
              <a:gd name="adj1" fmla="val 5433"/>
              <a:gd name="adj2" fmla="val 16847"/>
              <a:gd name="adj3" fmla="val 13586"/>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7" name="Прямоугольник 16"/>
          <p:cNvSpPr/>
          <p:nvPr/>
        </p:nvSpPr>
        <p:spPr>
          <a:xfrm>
            <a:off x="4438973" y="4739412"/>
            <a:ext cx="918102" cy="28803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(x*2;y)</a:t>
            </a:r>
            <a:endParaRPr lang="ru-RU" b="1" dirty="0"/>
          </a:p>
        </p:txBody>
      </p:sp>
      <p:sp>
        <p:nvSpPr>
          <p:cNvPr id="18" name="Стрелка вправо 17"/>
          <p:cNvSpPr/>
          <p:nvPr/>
        </p:nvSpPr>
        <p:spPr>
          <a:xfrm>
            <a:off x="4346965" y="4653136"/>
            <a:ext cx="1184547" cy="720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2746903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1247</TotalTime>
  <Words>2250</Words>
  <Application>Microsoft Office PowerPoint</Application>
  <PresentationFormat>Экран (4:3)</PresentationFormat>
  <Paragraphs>312</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Изящная</vt:lpstr>
      <vt:lpstr>Представление вариантов заданий ЕГЭ №26: стратегия игр</vt:lpstr>
      <vt:lpstr>Задание ЕГЭ №26 Стратегия игры  уровень: повышенный  время выполнения: 30 минут</vt:lpstr>
      <vt:lpstr>1 куча камней (№28)</vt:lpstr>
      <vt:lpstr>1 куча камней (№28)</vt:lpstr>
      <vt:lpstr>1 куча камней (№28)</vt:lpstr>
      <vt:lpstr>1 куча камней (№28)</vt:lpstr>
      <vt:lpstr>1 куча камней (№28)</vt:lpstr>
      <vt:lpstr>2 кучи камней (№30)</vt:lpstr>
      <vt:lpstr>Презентация PowerPoint</vt:lpstr>
      <vt:lpstr>Презентация PowerPoint</vt:lpstr>
      <vt:lpstr>Презентация PowerPoint</vt:lpstr>
      <vt:lpstr>Презентация PowerPoint</vt:lpstr>
      <vt:lpstr>Презентация PowerPoint</vt:lpstr>
      <vt:lpstr>Буквы (№70)</vt:lpstr>
      <vt:lpstr>Буквы (№70)</vt:lpstr>
      <vt:lpstr>Буквы (№70)</vt:lpstr>
      <vt:lpstr>Буквы (№70)</vt:lpstr>
      <vt:lpstr>Буквы (№70)</vt:lpstr>
      <vt:lpstr>Шашки домино (демо-версия)</vt:lpstr>
      <vt:lpstr>Шашки домино (демо-версия)</vt:lpstr>
      <vt:lpstr>Шашки домино (демо-версия)</vt:lpstr>
      <vt:lpstr>Шашки домино (демо-версия)</vt:lpstr>
      <vt:lpstr>Шашки домино (демо-версия)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Валерия Кетова</dc:creator>
  <cp:lastModifiedBy>Валерия Кетова</cp:lastModifiedBy>
  <cp:revision>45</cp:revision>
  <dcterms:created xsi:type="dcterms:W3CDTF">2018-03-24T18:03:58Z</dcterms:created>
  <dcterms:modified xsi:type="dcterms:W3CDTF">2018-03-31T10:53:54Z</dcterms:modified>
</cp:coreProperties>
</file>